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69" r:id="rId14"/>
    <p:sldId id="270" r:id="rId15"/>
    <p:sldId id="271" r:id="rId16"/>
    <p:sldId id="267" r:id="rId17"/>
  </p:sldIdLst>
  <p:sldSz cx="14630400" cy="8229600"/>
  <p:notesSz cx="8229600" cy="14630400"/>
  <p:embeddedFontLst>
    <p:embeddedFont>
      <p:font typeface="IBM Plex Sans Medium" panose="020B0603050203000203" pitchFamily="34" charset="0"/>
      <p:regular r:id="rId19"/>
    </p:embeddedFont>
    <p:embeddedFont>
      <p:font typeface="Roboto" panose="02000000000000000000" pitchFamily="2" charset="0"/>
      <p:regular r:id="rId20"/>
      <p:bold r:id="rId21"/>
      <p:italic r:id="rId22"/>
      <p:boldItalic r:id="rId23"/>
    </p:embeddedFont>
  </p:embeddedFontLst>
  <p:defaultTextStyle>
    <a:defPPr>
      <a:defRPr lang="es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50" d="100"/>
          <a:sy n="50" d="100"/>
        </p:scale>
        <p:origin x="87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E396EA7-4DE8-48DC-B543-BDD2223CFE7F}" type="doc">
      <dgm:prSet loTypeId="urn:microsoft.com/office/officeart/2005/8/layout/hProcess9" loCatId="process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s-CL"/>
        </a:p>
      </dgm:t>
    </dgm:pt>
    <dgm:pt modelId="{6ED8D604-86F0-487F-9CEA-9FE7B2CADC84}">
      <dgm:prSet phldrT="[Texto]"/>
      <dgm:spPr/>
      <dgm:t>
        <a:bodyPr/>
        <a:lstStyle/>
        <a:p>
          <a:r>
            <a:rPr lang="es-CL" dirty="0"/>
            <a:t>Reunión Diaria (</a:t>
          </a:r>
          <a:r>
            <a:rPr lang="es-CL" dirty="0" err="1"/>
            <a:t>Daily</a:t>
          </a:r>
          <a:r>
            <a:rPr lang="es-CL" dirty="0"/>
            <a:t> Scrum)</a:t>
          </a:r>
        </a:p>
      </dgm:t>
    </dgm:pt>
    <dgm:pt modelId="{47EC05EA-39C3-4118-AD0C-4DBBA1ECD9D4}" type="parTrans" cxnId="{C19BDCA3-EDDC-426D-BEC0-AEF34578043F}">
      <dgm:prSet/>
      <dgm:spPr/>
      <dgm:t>
        <a:bodyPr/>
        <a:lstStyle/>
        <a:p>
          <a:endParaRPr lang="es-CL"/>
        </a:p>
      </dgm:t>
    </dgm:pt>
    <dgm:pt modelId="{A637A0A2-6464-43BC-8D34-91F261298D8B}" type="sibTrans" cxnId="{C19BDCA3-EDDC-426D-BEC0-AEF34578043F}">
      <dgm:prSet/>
      <dgm:spPr/>
      <dgm:t>
        <a:bodyPr/>
        <a:lstStyle/>
        <a:p>
          <a:endParaRPr lang="es-CL"/>
        </a:p>
      </dgm:t>
    </dgm:pt>
    <dgm:pt modelId="{40995A80-5A46-447B-8E9F-D5A42B1E70DF}">
      <dgm:prSet phldrT="[Texto]"/>
      <dgm:spPr/>
      <dgm:t>
        <a:bodyPr/>
        <a:lstStyle/>
        <a:p>
          <a:r>
            <a:rPr lang="es-CL" dirty="0"/>
            <a:t>Desarrollo y revisión de Códigos</a:t>
          </a:r>
        </a:p>
      </dgm:t>
    </dgm:pt>
    <dgm:pt modelId="{BEA267B4-FF2E-407A-AEF5-0DC843F60F46}" type="parTrans" cxnId="{CFA7850B-0DEF-427F-AA51-FBBC4DE1A6F5}">
      <dgm:prSet/>
      <dgm:spPr/>
      <dgm:t>
        <a:bodyPr/>
        <a:lstStyle/>
        <a:p>
          <a:endParaRPr lang="es-CL"/>
        </a:p>
      </dgm:t>
    </dgm:pt>
    <dgm:pt modelId="{452F48A0-45C7-48CE-956C-7A10926652F1}" type="sibTrans" cxnId="{CFA7850B-0DEF-427F-AA51-FBBC4DE1A6F5}">
      <dgm:prSet/>
      <dgm:spPr/>
      <dgm:t>
        <a:bodyPr/>
        <a:lstStyle/>
        <a:p>
          <a:endParaRPr lang="es-CL"/>
        </a:p>
      </dgm:t>
    </dgm:pt>
    <dgm:pt modelId="{BE529EC9-4AB2-4165-8A26-39AE9DE6681D}">
      <dgm:prSet phldrT="[Texto]"/>
      <dgm:spPr/>
      <dgm:t>
        <a:bodyPr/>
        <a:lstStyle/>
        <a:p>
          <a:r>
            <a:rPr lang="es-CL" dirty="0"/>
            <a:t>Pruebas por QA</a:t>
          </a:r>
        </a:p>
      </dgm:t>
    </dgm:pt>
    <dgm:pt modelId="{CB100A01-01D2-4224-82DD-7F97EB8BD771}" type="parTrans" cxnId="{9C329F9E-A4D6-4AFE-B35B-6ED7CBAEB9A4}">
      <dgm:prSet/>
      <dgm:spPr/>
      <dgm:t>
        <a:bodyPr/>
        <a:lstStyle/>
        <a:p>
          <a:endParaRPr lang="es-CL"/>
        </a:p>
      </dgm:t>
    </dgm:pt>
    <dgm:pt modelId="{E3A08E6B-A626-4CEB-AA2F-721EFAE31553}" type="sibTrans" cxnId="{9C329F9E-A4D6-4AFE-B35B-6ED7CBAEB9A4}">
      <dgm:prSet/>
      <dgm:spPr/>
      <dgm:t>
        <a:bodyPr/>
        <a:lstStyle/>
        <a:p>
          <a:endParaRPr lang="es-CL"/>
        </a:p>
      </dgm:t>
    </dgm:pt>
    <dgm:pt modelId="{D9A79077-56A4-4BE9-9AEC-4E780B6965B4}">
      <dgm:prSet/>
      <dgm:spPr/>
      <dgm:t>
        <a:bodyPr/>
        <a:lstStyle/>
        <a:p>
          <a:r>
            <a:rPr lang="es-CL" dirty="0"/>
            <a:t>Actualización del tablero Kanban</a:t>
          </a:r>
        </a:p>
      </dgm:t>
    </dgm:pt>
    <dgm:pt modelId="{1DC01456-BEF5-4BB0-815F-611AE17B88EB}" type="parTrans" cxnId="{411A9346-9866-40C7-A1F2-D912531F9046}">
      <dgm:prSet/>
      <dgm:spPr/>
      <dgm:t>
        <a:bodyPr/>
        <a:lstStyle/>
        <a:p>
          <a:endParaRPr lang="es-CL"/>
        </a:p>
      </dgm:t>
    </dgm:pt>
    <dgm:pt modelId="{330A1AAE-1E79-4572-8E08-3BF88DCDD535}" type="sibTrans" cxnId="{411A9346-9866-40C7-A1F2-D912531F9046}">
      <dgm:prSet/>
      <dgm:spPr/>
      <dgm:t>
        <a:bodyPr/>
        <a:lstStyle/>
        <a:p>
          <a:endParaRPr lang="es-CL"/>
        </a:p>
      </dgm:t>
    </dgm:pt>
    <dgm:pt modelId="{FBA6886C-81E3-4DB6-B656-1F434D5F108E}" type="pres">
      <dgm:prSet presAssocID="{3E396EA7-4DE8-48DC-B543-BDD2223CFE7F}" presName="CompostProcess" presStyleCnt="0">
        <dgm:presLayoutVars>
          <dgm:dir/>
          <dgm:resizeHandles val="exact"/>
        </dgm:presLayoutVars>
      </dgm:prSet>
      <dgm:spPr/>
    </dgm:pt>
    <dgm:pt modelId="{6EFECA1E-4376-469A-B9BE-7B519DBB0A8F}" type="pres">
      <dgm:prSet presAssocID="{3E396EA7-4DE8-48DC-B543-BDD2223CFE7F}" presName="arrow" presStyleLbl="bgShp" presStyleIdx="0" presStyleCnt="1" custScaleX="117647" custLinFactNeighborX="-4339"/>
      <dgm:spPr/>
    </dgm:pt>
    <dgm:pt modelId="{14EBB1C5-D972-4DFE-AC23-77BB7FBBD573}" type="pres">
      <dgm:prSet presAssocID="{3E396EA7-4DE8-48DC-B543-BDD2223CFE7F}" presName="linearProcess" presStyleCnt="0"/>
      <dgm:spPr/>
    </dgm:pt>
    <dgm:pt modelId="{9F2A833B-C47D-43DD-837D-D637110A7C42}" type="pres">
      <dgm:prSet presAssocID="{6ED8D604-86F0-487F-9CEA-9FE7B2CADC84}" presName="textNode" presStyleLbl="node1" presStyleIdx="0" presStyleCnt="4">
        <dgm:presLayoutVars>
          <dgm:bulletEnabled val="1"/>
        </dgm:presLayoutVars>
      </dgm:prSet>
      <dgm:spPr/>
    </dgm:pt>
    <dgm:pt modelId="{1CBBB3EA-C316-4774-A168-1FD1902F39EF}" type="pres">
      <dgm:prSet presAssocID="{A637A0A2-6464-43BC-8D34-91F261298D8B}" presName="sibTrans" presStyleCnt="0"/>
      <dgm:spPr/>
    </dgm:pt>
    <dgm:pt modelId="{BC816EF9-97C1-4DCA-9A8B-60A0FAABAF98}" type="pres">
      <dgm:prSet presAssocID="{40995A80-5A46-447B-8E9F-D5A42B1E70DF}" presName="textNode" presStyleLbl="node1" presStyleIdx="1" presStyleCnt="4">
        <dgm:presLayoutVars>
          <dgm:bulletEnabled val="1"/>
        </dgm:presLayoutVars>
      </dgm:prSet>
      <dgm:spPr/>
    </dgm:pt>
    <dgm:pt modelId="{3D8811E6-00E9-49FF-BE61-F78DAF49BA31}" type="pres">
      <dgm:prSet presAssocID="{452F48A0-45C7-48CE-956C-7A10926652F1}" presName="sibTrans" presStyleCnt="0"/>
      <dgm:spPr/>
    </dgm:pt>
    <dgm:pt modelId="{71422BD2-3B70-48C5-B7C2-7111FDE41913}" type="pres">
      <dgm:prSet presAssocID="{BE529EC9-4AB2-4165-8A26-39AE9DE6681D}" presName="textNode" presStyleLbl="node1" presStyleIdx="2" presStyleCnt="4">
        <dgm:presLayoutVars>
          <dgm:bulletEnabled val="1"/>
        </dgm:presLayoutVars>
      </dgm:prSet>
      <dgm:spPr/>
    </dgm:pt>
    <dgm:pt modelId="{EDB4CA82-5F37-4772-8EDA-D34CB9ED43C4}" type="pres">
      <dgm:prSet presAssocID="{E3A08E6B-A626-4CEB-AA2F-721EFAE31553}" presName="sibTrans" presStyleCnt="0"/>
      <dgm:spPr/>
    </dgm:pt>
    <dgm:pt modelId="{94CC5A29-7E8E-4B48-897C-948F776C1F23}" type="pres">
      <dgm:prSet presAssocID="{D9A79077-56A4-4BE9-9AEC-4E780B6965B4}" presName="textNode" presStyleLbl="node1" presStyleIdx="3" presStyleCnt="4">
        <dgm:presLayoutVars>
          <dgm:bulletEnabled val="1"/>
        </dgm:presLayoutVars>
      </dgm:prSet>
      <dgm:spPr/>
    </dgm:pt>
  </dgm:ptLst>
  <dgm:cxnLst>
    <dgm:cxn modelId="{D9526F08-607D-40B6-A1B6-8343192015A9}" type="presOf" srcId="{3E396EA7-4DE8-48DC-B543-BDD2223CFE7F}" destId="{FBA6886C-81E3-4DB6-B656-1F434D5F108E}" srcOrd="0" destOrd="0" presId="urn:microsoft.com/office/officeart/2005/8/layout/hProcess9"/>
    <dgm:cxn modelId="{CED01B0A-85C2-41B2-B2AA-2A1A454DA33D}" type="presOf" srcId="{D9A79077-56A4-4BE9-9AEC-4E780B6965B4}" destId="{94CC5A29-7E8E-4B48-897C-948F776C1F23}" srcOrd="0" destOrd="0" presId="urn:microsoft.com/office/officeart/2005/8/layout/hProcess9"/>
    <dgm:cxn modelId="{CFA7850B-0DEF-427F-AA51-FBBC4DE1A6F5}" srcId="{3E396EA7-4DE8-48DC-B543-BDD2223CFE7F}" destId="{40995A80-5A46-447B-8E9F-D5A42B1E70DF}" srcOrd="1" destOrd="0" parTransId="{BEA267B4-FF2E-407A-AEF5-0DC843F60F46}" sibTransId="{452F48A0-45C7-48CE-956C-7A10926652F1}"/>
    <dgm:cxn modelId="{E3AF5B11-4151-4677-8A5F-35B3A346195D}" type="presOf" srcId="{40995A80-5A46-447B-8E9F-D5A42B1E70DF}" destId="{BC816EF9-97C1-4DCA-9A8B-60A0FAABAF98}" srcOrd="0" destOrd="0" presId="urn:microsoft.com/office/officeart/2005/8/layout/hProcess9"/>
    <dgm:cxn modelId="{E2938144-3235-4DCB-B6AE-84BF92C64638}" type="presOf" srcId="{BE529EC9-4AB2-4165-8A26-39AE9DE6681D}" destId="{71422BD2-3B70-48C5-B7C2-7111FDE41913}" srcOrd="0" destOrd="0" presId="urn:microsoft.com/office/officeart/2005/8/layout/hProcess9"/>
    <dgm:cxn modelId="{411A9346-9866-40C7-A1F2-D912531F9046}" srcId="{3E396EA7-4DE8-48DC-B543-BDD2223CFE7F}" destId="{D9A79077-56A4-4BE9-9AEC-4E780B6965B4}" srcOrd="3" destOrd="0" parTransId="{1DC01456-BEF5-4BB0-815F-611AE17B88EB}" sibTransId="{330A1AAE-1E79-4572-8E08-3BF88DCDD535}"/>
    <dgm:cxn modelId="{9C329F9E-A4D6-4AFE-B35B-6ED7CBAEB9A4}" srcId="{3E396EA7-4DE8-48DC-B543-BDD2223CFE7F}" destId="{BE529EC9-4AB2-4165-8A26-39AE9DE6681D}" srcOrd="2" destOrd="0" parTransId="{CB100A01-01D2-4224-82DD-7F97EB8BD771}" sibTransId="{E3A08E6B-A626-4CEB-AA2F-721EFAE31553}"/>
    <dgm:cxn modelId="{C19BDCA3-EDDC-426D-BEC0-AEF34578043F}" srcId="{3E396EA7-4DE8-48DC-B543-BDD2223CFE7F}" destId="{6ED8D604-86F0-487F-9CEA-9FE7B2CADC84}" srcOrd="0" destOrd="0" parTransId="{47EC05EA-39C3-4118-AD0C-4DBBA1ECD9D4}" sibTransId="{A637A0A2-6464-43BC-8D34-91F261298D8B}"/>
    <dgm:cxn modelId="{FF9DF1D3-A369-46A6-AAF6-D62F8ABD11D6}" type="presOf" srcId="{6ED8D604-86F0-487F-9CEA-9FE7B2CADC84}" destId="{9F2A833B-C47D-43DD-837D-D637110A7C42}" srcOrd="0" destOrd="0" presId="urn:microsoft.com/office/officeart/2005/8/layout/hProcess9"/>
    <dgm:cxn modelId="{1AD3D4A9-9365-420F-BF06-16A33E998848}" type="presParOf" srcId="{FBA6886C-81E3-4DB6-B656-1F434D5F108E}" destId="{6EFECA1E-4376-469A-B9BE-7B519DBB0A8F}" srcOrd="0" destOrd="0" presId="urn:microsoft.com/office/officeart/2005/8/layout/hProcess9"/>
    <dgm:cxn modelId="{8A1761F9-B607-4AA0-B78E-907B385E919D}" type="presParOf" srcId="{FBA6886C-81E3-4DB6-B656-1F434D5F108E}" destId="{14EBB1C5-D972-4DFE-AC23-77BB7FBBD573}" srcOrd="1" destOrd="0" presId="urn:microsoft.com/office/officeart/2005/8/layout/hProcess9"/>
    <dgm:cxn modelId="{BF74F752-140A-4FE3-883D-012B04EF9158}" type="presParOf" srcId="{14EBB1C5-D972-4DFE-AC23-77BB7FBBD573}" destId="{9F2A833B-C47D-43DD-837D-D637110A7C42}" srcOrd="0" destOrd="0" presId="urn:microsoft.com/office/officeart/2005/8/layout/hProcess9"/>
    <dgm:cxn modelId="{73B284B9-4631-4CD8-9E65-F0B158E58820}" type="presParOf" srcId="{14EBB1C5-D972-4DFE-AC23-77BB7FBBD573}" destId="{1CBBB3EA-C316-4774-A168-1FD1902F39EF}" srcOrd="1" destOrd="0" presId="urn:microsoft.com/office/officeart/2005/8/layout/hProcess9"/>
    <dgm:cxn modelId="{F91A4C43-A5E4-4E17-A627-BC57AE2E8507}" type="presParOf" srcId="{14EBB1C5-D972-4DFE-AC23-77BB7FBBD573}" destId="{BC816EF9-97C1-4DCA-9A8B-60A0FAABAF98}" srcOrd="2" destOrd="0" presId="urn:microsoft.com/office/officeart/2005/8/layout/hProcess9"/>
    <dgm:cxn modelId="{B808573E-B826-4B7F-AA58-1EAF88854970}" type="presParOf" srcId="{14EBB1C5-D972-4DFE-AC23-77BB7FBBD573}" destId="{3D8811E6-00E9-49FF-BE61-F78DAF49BA31}" srcOrd="3" destOrd="0" presId="urn:microsoft.com/office/officeart/2005/8/layout/hProcess9"/>
    <dgm:cxn modelId="{77289D21-10A3-4DB1-9788-FA61DCE723CD}" type="presParOf" srcId="{14EBB1C5-D972-4DFE-AC23-77BB7FBBD573}" destId="{71422BD2-3B70-48C5-B7C2-7111FDE41913}" srcOrd="4" destOrd="0" presId="urn:microsoft.com/office/officeart/2005/8/layout/hProcess9"/>
    <dgm:cxn modelId="{2E92839D-B260-4DA1-9651-E14282168BA9}" type="presParOf" srcId="{14EBB1C5-D972-4DFE-AC23-77BB7FBBD573}" destId="{EDB4CA82-5F37-4772-8EDA-D34CB9ED43C4}" srcOrd="5" destOrd="0" presId="urn:microsoft.com/office/officeart/2005/8/layout/hProcess9"/>
    <dgm:cxn modelId="{92EAD25F-6087-4BDF-AFD9-41DADF6F19FE}" type="presParOf" srcId="{14EBB1C5-D972-4DFE-AC23-77BB7FBBD573}" destId="{94CC5A29-7E8E-4B48-897C-948F776C1F23}" srcOrd="6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FECA1E-4376-469A-B9BE-7B519DBB0A8F}">
      <dsp:nvSpPr>
        <dsp:cNvPr id="0" name=""/>
        <dsp:cNvSpPr/>
      </dsp:nvSpPr>
      <dsp:spPr>
        <a:xfrm>
          <a:off x="0" y="0"/>
          <a:ext cx="7746996" cy="4978400"/>
        </a:xfrm>
        <a:prstGeom prst="rightArrow">
          <a:avLst/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F2A833B-C47D-43DD-837D-D637110A7C42}">
      <dsp:nvSpPr>
        <dsp:cNvPr id="0" name=""/>
        <dsp:cNvSpPr/>
      </dsp:nvSpPr>
      <dsp:spPr>
        <a:xfrm>
          <a:off x="3877" y="1493520"/>
          <a:ext cx="1864878" cy="199136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200" kern="1200" dirty="0"/>
            <a:t>Reunión Diaria (</a:t>
          </a:r>
          <a:r>
            <a:rPr lang="es-CL" sz="2200" kern="1200" dirty="0" err="1"/>
            <a:t>Daily</a:t>
          </a:r>
          <a:r>
            <a:rPr lang="es-CL" sz="2200" kern="1200" dirty="0"/>
            <a:t> Scrum)</a:t>
          </a:r>
        </a:p>
      </dsp:txBody>
      <dsp:txXfrm>
        <a:off x="94913" y="1584556"/>
        <a:ext cx="1682806" cy="1809288"/>
      </dsp:txXfrm>
    </dsp:sp>
    <dsp:sp modelId="{BC816EF9-97C1-4DCA-9A8B-60A0FAABAF98}">
      <dsp:nvSpPr>
        <dsp:cNvPr id="0" name=""/>
        <dsp:cNvSpPr/>
      </dsp:nvSpPr>
      <dsp:spPr>
        <a:xfrm>
          <a:off x="1961999" y="1493520"/>
          <a:ext cx="1864878" cy="199136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200" kern="1200" dirty="0"/>
            <a:t>Desarrollo y revisión de Códigos</a:t>
          </a:r>
        </a:p>
      </dsp:txBody>
      <dsp:txXfrm>
        <a:off x="2053035" y="1584556"/>
        <a:ext cx="1682806" cy="1809288"/>
      </dsp:txXfrm>
    </dsp:sp>
    <dsp:sp modelId="{71422BD2-3B70-48C5-B7C2-7111FDE41913}">
      <dsp:nvSpPr>
        <dsp:cNvPr id="0" name=""/>
        <dsp:cNvSpPr/>
      </dsp:nvSpPr>
      <dsp:spPr>
        <a:xfrm>
          <a:off x="3920121" y="1493520"/>
          <a:ext cx="1864878" cy="199136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200" kern="1200" dirty="0"/>
            <a:t>Pruebas por QA</a:t>
          </a:r>
        </a:p>
      </dsp:txBody>
      <dsp:txXfrm>
        <a:off x="4011157" y="1584556"/>
        <a:ext cx="1682806" cy="1809288"/>
      </dsp:txXfrm>
    </dsp:sp>
    <dsp:sp modelId="{94CC5A29-7E8E-4B48-897C-948F776C1F23}">
      <dsp:nvSpPr>
        <dsp:cNvPr id="0" name=""/>
        <dsp:cNvSpPr/>
      </dsp:nvSpPr>
      <dsp:spPr>
        <a:xfrm>
          <a:off x="5878244" y="1493520"/>
          <a:ext cx="1864878" cy="199136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200" kern="1200" dirty="0"/>
            <a:t>Actualización del tablero Kanban</a:t>
          </a:r>
        </a:p>
      </dsp:txBody>
      <dsp:txXfrm>
        <a:off x="5969280" y="1584556"/>
        <a:ext cx="1682806" cy="180928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495713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38.jp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3.png"/><Relationship Id="rId9" Type="http://schemas.microsoft.com/office/2007/relationships/diagramDrawing" Target="../diagrams/drawing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9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3.png"/><Relationship Id="rId9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.png"/><Relationship Id="rId7" Type="http://schemas.openxmlformats.org/officeDocument/2006/relationships/image" Target="../media/image33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2.png"/><Relationship Id="rId11" Type="http://schemas.openxmlformats.org/officeDocument/2006/relationships/image" Target="../media/image37.svg"/><Relationship Id="rId5" Type="http://schemas.openxmlformats.org/officeDocument/2006/relationships/image" Target="../media/image31.sv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39559" y="792369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 err="1">
                <a:solidFill>
                  <a:schemeClr val="bg1"/>
                </a:solidFill>
              </a:rPr>
              <a:t>Transformación</a:t>
            </a:r>
            <a:r>
              <a:rPr lang="en-US" sz="4450" dirty="0">
                <a:solidFill>
                  <a:schemeClr val="bg1"/>
                </a:solidFill>
              </a:rPr>
              <a:t> Digital Restaurante Los </a:t>
            </a:r>
            <a:r>
              <a:rPr lang="en-US" sz="4450" dirty="0" err="1">
                <a:solidFill>
                  <a:schemeClr val="bg1"/>
                </a:solidFill>
              </a:rPr>
              <a:t>Naranjos</a:t>
            </a:r>
            <a:endParaRPr lang="en-US" sz="4450" dirty="0">
              <a:solidFill>
                <a:schemeClr val="bg1"/>
              </a:solidFill>
            </a:endParaRPr>
          </a:p>
        </p:txBody>
      </p:sp>
      <p:sp>
        <p:nvSpPr>
          <p:cNvPr id="4" name="Text 1"/>
          <p:cNvSpPr/>
          <p:nvPr/>
        </p:nvSpPr>
        <p:spPr>
          <a:xfrm>
            <a:off x="6039559" y="3287554"/>
            <a:ext cx="7556421" cy="31012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INTEGRANTES: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	- Cristóbal Águila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	- Angelo Millán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	- Oscar Muñoz</a:t>
            </a:r>
          </a:p>
          <a:p>
            <a:pPr marL="0" indent="0" algn="l">
              <a:lnSpc>
                <a:spcPts val="2850"/>
              </a:lnSpc>
              <a:buNone/>
            </a:pPr>
            <a:endParaRPr lang="en-US" sz="1750" dirty="0">
              <a:solidFill>
                <a:srgbClr val="D4D4D1"/>
              </a:solidFill>
              <a:latin typeface="Roboto" pitchFamily="34" charset="0"/>
              <a:ea typeface="Roboto" pitchFamily="34" charset="-122"/>
              <a:cs typeface="Roboto" pitchFamily="34" charset="-120"/>
            </a:endParaRP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PROFESOR: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	- Álvaro Herrera</a:t>
            </a:r>
            <a:endParaRPr lang="en-US" sz="1750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5AF0D184-C72B-1E3B-77FE-D382518D804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934" r="17014" b="21941"/>
          <a:stretch/>
        </p:blipFill>
        <p:spPr>
          <a:xfrm>
            <a:off x="12094633" y="7381881"/>
            <a:ext cx="2535767" cy="84771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54090" y="674251"/>
            <a:ext cx="687347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 err="1">
                <a:solidFill>
                  <a:srgbClr val="F3F3F2"/>
                </a:solidFill>
                <a:latin typeface="IBM Plex Sans Medium" pitchFamily="34" charset="0"/>
              </a:rPr>
              <a:t>Metodología</a:t>
            </a:r>
            <a:r>
              <a:rPr lang="en-US" sz="4450" dirty="0">
                <a:solidFill>
                  <a:srgbClr val="F3F3F2"/>
                </a:solidFill>
                <a:latin typeface="IBM Plex Sans Medium" pitchFamily="34" charset="0"/>
              </a:rPr>
              <a:t> de </a:t>
            </a:r>
            <a:r>
              <a:rPr lang="en-US" sz="4450" dirty="0" err="1">
                <a:solidFill>
                  <a:srgbClr val="F3F3F2"/>
                </a:solidFill>
                <a:latin typeface="IBM Plex Sans Medium" pitchFamily="34" charset="0"/>
              </a:rPr>
              <a:t>trabajo</a:t>
            </a:r>
            <a:endParaRPr lang="en-US" sz="4450" dirty="0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A4138FC6-C369-427B-1374-53044312A5A1}"/>
              </a:ext>
            </a:extLst>
          </p:cNvPr>
          <p:cNvSpPr/>
          <p:nvPr/>
        </p:nvSpPr>
        <p:spPr>
          <a:xfrm>
            <a:off x="9144000" y="0"/>
            <a:ext cx="8051800" cy="8229600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82871" r="-21295"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57E6940-F971-8E49-83DF-B8E2EE7747B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934" r="17014" b="21941"/>
          <a:stretch/>
        </p:blipFill>
        <p:spPr>
          <a:xfrm>
            <a:off x="12094633" y="7381881"/>
            <a:ext cx="2535767" cy="847719"/>
          </a:xfrm>
          <a:prstGeom prst="rect">
            <a:avLst/>
          </a:prstGeom>
        </p:spPr>
      </p:pic>
      <p:graphicFrame>
        <p:nvGraphicFramePr>
          <p:cNvPr id="16" name="Diagrama 15">
            <a:extLst>
              <a:ext uri="{FF2B5EF4-FFF2-40B4-BE49-F238E27FC236}">
                <a16:creationId xmlns:a16="http://schemas.microsoft.com/office/drawing/2014/main" id="{2BBFA704-D46D-57D4-2D4F-F176560275D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65078873"/>
              </p:ext>
            </p:extLst>
          </p:nvPr>
        </p:nvGraphicFramePr>
        <p:xfrm>
          <a:off x="654090" y="2044700"/>
          <a:ext cx="7747000" cy="4978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Diagrama&#10;&#10;El contenido generado por IA puede ser incorrecto.">
            <a:extLst>
              <a:ext uri="{FF2B5EF4-FFF2-40B4-BE49-F238E27FC236}">
                <a16:creationId xmlns:a16="http://schemas.microsoft.com/office/drawing/2014/main" id="{B2016B75-89FB-859D-BDA5-4A9CCDE49D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599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04F49506-3EBB-ED1E-A52D-5A0E7F3CCBB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934" r="17014" b="21941"/>
          <a:stretch/>
        </p:blipFill>
        <p:spPr>
          <a:xfrm>
            <a:off x="12094633" y="7381881"/>
            <a:ext cx="2535767" cy="847719"/>
          </a:xfrm>
          <a:prstGeom prst="rect">
            <a:avLst/>
          </a:prstGeom>
        </p:spPr>
      </p:pic>
      <p:sp>
        <p:nvSpPr>
          <p:cNvPr id="5" name="Text 0">
            <a:extLst>
              <a:ext uri="{FF2B5EF4-FFF2-40B4-BE49-F238E27FC236}">
                <a16:creationId xmlns:a16="http://schemas.microsoft.com/office/drawing/2014/main" id="{47E2722A-3428-A7C8-826F-A6071A6B487C}"/>
              </a:ext>
            </a:extLst>
          </p:cNvPr>
          <p:cNvSpPr/>
          <p:nvPr/>
        </p:nvSpPr>
        <p:spPr>
          <a:xfrm>
            <a:off x="247690" y="242451"/>
            <a:ext cx="3117810" cy="1814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latin typeface="IBM Plex Sans Medium" pitchFamily="34" charset="0"/>
              </a:rPr>
              <a:t>Base de </a:t>
            </a:r>
          </a:p>
          <a:p>
            <a:pPr marL="0" indent="0" algn="l">
              <a:lnSpc>
                <a:spcPts val="5550"/>
              </a:lnSpc>
              <a:buNone/>
            </a:pPr>
            <a:r>
              <a:rPr lang="en-US" sz="4450" dirty="0" err="1">
                <a:latin typeface="IBM Plex Sans Medium" pitchFamily="34" charset="0"/>
              </a:rPr>
              <a:t>datos</a:t>
            </a:r>
            <a:r>
              <a:rPr lang="en-US" sz="4450" dirty="0">
                <a:latin typeface="IBM Plex Sans Medium" pitchFamily="34" charset="0"/>
              </a:rPr>
              <a:t> </a:t>
            </a:r>
          </a:p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latin typeface="IBM Plex Sans Medium" pitchFamily="34" charset="0"/>
              </a:rPr>
              <a:t>del Sistema</a:t>
            </a:r>
            <a:endParaRPr lang="en-US" sz="4450" dirty="0"/>
          </a:p>
        </p:txBody>
      </p:sp>
    </p:spTree>
    <p:extLst>
      <p:ext uri="{BB962C8B-B14F-4D97-AF65-F5344CB8AC3E}">
        <p14:creationId xmlns:p14="http://schemas.microsoft.com/office/powerpoint/2010/main" val="3198437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85E3A4-B5FF-ADE1-65E8-C2D77C6059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91665B78-5969-E04D-2AFC-F2812288FB4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934" r="17014" b="21941"/>
          <a:stretch/>
        </p:blipFill>
        <p:spPr>
          <a:xfrm>
            <a:off x="12094633" y="7381881"/>
            <a:ext cx="2535767" cy="847719"/>
          </a:xfrm>
          <a:prstGeom prst="rect">
            <a:avLst/>
          </a:prstGeom>
        </p:spPr>
      </p:pic>
      <p:sp>
        <p:nvSpPr>
          <p:cNvPr id="5" name="Text 0">
            <a:extLst>
              <a:ext uri="{FF2B5EF4-FFF2-40B4-BE49-F238E27FC236}">
                <a16:creationId xmlns:a16="http://schemas.microsoft.com/office/drawing/2014/main" id="{ED0E8DE2-7606-E867-CAFD-3CB3ACA1175E}"/>
              </a:ext>
            </a:extLst>
          </p:cNvPr>
          <p:cNvSpPr/>
          <p:nvPr/>
        </p:nvSpPr>
        <p:spPr>
          <a:xfrm>
            <a:off x="247690" y="242451"/>
            <a:ext cx="3117810" cy="1814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chemeClr val="bg1"/>
                </a:solidFill>
                <a:latin typeface="IBM Plex Sans Medium" pitchFamily="34" charset="0"/>
              </a:rPr>
              <a:t>Mockup</a:t>
            </a:r>
            <a:endParaRPr lang="en-US" sz="4450" dirty="0">
              <a:solidFill>
                <a:schemeClr val="bg1"/>
              </a:solidFill>
            </a:endParaRPr>
          </a:p>
        </p:txBody>
      </p:sp>
      <p:pic>
        <p:nvPicPr>
          <p:cNvPr id="6" name="Imagen 5" descr="Interfaz de usuario gráfica, Aplicación&#10;&#10;El contenido generado por IA puede ser incorrecto.">
            <a:extLst>
              <a:ext uri="{FF2B5EF4-FFF2-40B4-BE49-F238E27FC236}">
                <a16:creationId xmlns:a16="http://schemas.microsoft.com/office/drawing/2014/main" id="{B0223B03-A524-99CD-1A63-ABE17EED86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7780" y="1004572"/>
            <a:ext cx="10520854" cy="6220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8951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1DB42C-F7BB-6758-2D03-50F1B9323E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5F51FC7F-799E-0E89-9D80-77F6C71F9D9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934" r="17014" b="21941"/>
          <a:stretch/>
        </p:blipFill>
        <p:spPr>
          <a:xfrm>
            <a:off x="12094633" y="7381881"/>
            <a:ext cx="2535767" cy="847719"/>
          </a:xfrm>
          <a:prstGeom prst="rect">
            <a:avLst/>
          </a:prstGeom>
        </p:spPr>
      </p:pic>
      <p:sp>
        <p:nvSpPr>
          <p:cNvPr id="5" name="Text 0">
            <a:extLst>
              <a:ext uri="{FF2B5EF4-FFF2-40B4-BE49-F238E27FC236}">
                <a16:creationId xmlns:a16="http://schemas.microsoft.com/office/drawing/2014/main" id="{CF7A983D-8D6B-110F-21AE-7DA62F6A6805}"/>
              </a:ext>
            </a:extLst>
          </p:cNvPr>
          <p:cNvSpPr/>
          <p:nvPr/>
        </p:nvSpPr>
        <p:spPr>
          <a:xfrm>
            <a:off x="247690" y="242451"/>
            <a:ext cx="3117810" cy="1814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chemeClr val="bg1"/>
                </a:solidFill>
                <a:latin typeface="IBM Plex Sans Medium" pitchFamily="34" charset="0"/>
              </a:rPr>
              <a:t>Mockup</a:t>
            </a:r>
            <a:endParaRPr lang="en-US" sz="4450" dirty="0">
              <a:solidFill>
                <a:schemeClr val="bg1"/>
              </a:solidFill>
            </a:endParaRPr>
          </a:p>
        </p:txBody>
      </p:sp>
      <p:pic>
        <p:nvPicPr>
          <p:cNvPr id="3" name="Imagen 2" descr="Interfaz de usuario gráfica, Aplicación&#10;&#10;El contenido generado por IA puede ser incorrecto.">
            <a:extLst>
              <a:ext uri="{FF2B5EF4-FFF2-40B4-BE49-F238E27FC236}">
                <a16:creationId xmlns:a16="http://schemas.microsoft.com/office/drawing/2014/main" id="{66729D50-A811-90AA-EA7A-8E12E76D84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8975" y="1209681"/>
            <a:ext cx="10472450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9312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FD6632-D31C-5078-7CAC-7F303541B6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C2704BCF-FA88-BC62-3BF3-A74012DD1AA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934" r="17014" b="21941"/>
          <a:stretch/>
        </p:blipFill>
        <p:spPr>
          <a:xfrm>
            <a:off x="12094633" y="7381881"/>
            <a:ext cx="2535767" cy="847719"/>
          </a:xfrm>
          <a:prstGeom prst="rect">
            <a:avLst/>
          </a:prstGeom>
        </p:spPr>
      </p:pic>
      <p:sp>
        <p:nvSpPr>
          <p:cNvPr id="5" name="Text 0">
            <a:extLst>
              <a:ext uri="{FF2B5EF4-FFF2-40B4-BE49-F238E27FC236}">
                <a16:creationId xmlns:a16="http://schemas.microsoft.com/office/drawing/2014/main" id="{FD88A2F4-FB22-194C-A19C-7F0B01A6E8B7}"/>
              </a:ext>
            </a:extLst>
          </p:cNvPr>
          <p:cNvSpPr/>
          <p:nvPr/>
        </p:nvSpPr>
        <p:spPr>
          <a:xfrm>
            <a:off x="247690" y="242451"/>
            <a:ext cx="3117810" cy="1814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chemeClr val="bg1"/>
                </a:solidFill>
                <a:latin typeface="IBM Plex Sans Medium" pitchFamily="34" charset="0"/>
              </a:rPr>
              <a:t>Mockup</a:t>
            </a:r>
            <a:endParaRPr lang="en-US" sz="4450" dirty="0">
              <a:solidFill>
                <a:schemeClr val="bg1"/>
              </a:solidFill>
            </a:endParaRPr>
          </a:p>
        </p:txBody>
      </p:sp>
      <p:pic>
        <p:nvPicPr>
          <p:cNvPr id="3" name="Imagen 2" descr="Interfaz de usuario gráfica, Texto, Aplicación, Correo electrónico&#10;&#10;El contenido generado por IA puede ser incorrecto.">
            <a:extLst>
              <a:ext uri="{FF2B5EF4-FFF2-40B4-BE49-F238E27FC236}">
                <a16:creationId xmlns:a16="http://schemas.microsoft.com/office/drawing/2014/main" id="{86DA87EE-0D4B-25A0-BFC7-1F535C036E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6132" y="1069981"/>
            <a:ext cx="10698136" cy="631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3743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E788AF-F833-016A-38CE-0D0134DCE6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3FB1C511-9944-022F-4DE7-2E1BD0ADFA0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934" r="17014" b="21941"/>
          <a:stretch/>
        </p:blipFill>
        <p:spPr>
          <a:xfrm>
            <a:off x="12094633" y="7381881"/>
            <a:ext cx="2535767" cy="847719"/>
          </a:xfrm>
          <a:prstGeom prst="rect">
            <a:avLst/>
          </a:prstGeom>
        </p:spPr>
      </p:pic>
      <p:sp>
        <p:nvSpPr>
          <p:cNvPr id="5" name="Text 0">
            <a:extLst>
              <a:ext uri="{FF2B5EF4-FFF2-40B4-BE49-F238E27FC236}">
                <a16:creationId xmlns:a16="http://schemas.microsoft.com/office/drawing/2014/main" id="{5BB02072-A250-8136-B95E-F6F6990C1AC5}"/>
              </a:ext>
            </a:extLst>
          </p:cNvPr>
          <p:cNvSpPr/>
          <p:nvPr/>
        </p:nvSpPr>
        <p:spPr>
          <a:xfrm>
            <a:off x="247690" y="242451"/>
            <a:ext cx="3117810" cy="1814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chemeClr val="bg1"/>
                </a:solidFill>
                <a:latin typeface="IBM Plex Sans Medium" pitchFamily="34" charset="0"/>
              </a:rPr>
              <a:t>Mockup</a:t>
            </a:r>
            <a:endParaRPr lang="en-US" sz="4450" dirty="0">
              <a:solidFill>
                <a:schemeClr val="bg1"/>
              </a:solidFill>
            </a:endParaRPr>
          </a:p>
        </p:txBody>
      </p:sp>
      <p:pic>
        <p:nvPicPr>
          <p:cNvPr id="3" name="Imagen 2" descr="Interfaz de usuario gráfica, Aplicación, Sitio web&#10;&#10;El contenido generado por IA puede ser incorrecto.">
            <a:extLst>
              <a:ext uri="{FF2B5EF4-FFF2-40B4-BE49-F238E27FC236}">
                <a16:creationId xmlns:a16="http://schemas.microsoft.com/office/drawing/2014/main" id="{3D183DC6-1A7C-1785-F454-79FB5CD3C2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2270" y="1320800"/>
            <a:ext cx="9965860" cy="586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7257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15AEF6D7-AF09-3B6D-05A1-3A03B2D89107}"/>
              </a:ext>
            </a:extLst>
          </p:cNvPr>
          <p:cNvSpPr/>
          <p:nvPr/>
        </p:nvSpPr>
        <p:spPr>
          <a:xfrm>
            <a:off x="654090" y="674251"/>
            <a:ext cx="687347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3F3F2"/>
                </a:solidFill>
                <a:latin typeface="IBM Plex Sans Medium" pitchFamily="34" charset="0"/>
              </a:rPr>
              <a:t>Impacto </a:t>
            </a:r>
            <a:r>
              <a:rPr lang="en-US" sz="4450" dirty="0" err="1">
                <a:solidFill>
                  <a:srgbClr val="F3F3F2"/>
                </a:solidFill>
                <a:latin typeface="IBM Plex Sans Medium" pitchFamily="34" charset="0"/>
              </a:rPr>
              <a:t>esperado</a:t>
            </a:r>
            <a:r>
              <a:rPr lang="en-US" sz="4450" dirty="0">
                <a:solidFill>
                  <a:srgbClr val="F3F3F2"/>
                </a:solidFill>
                <a:latin typeface="IBM Plex Sans Medium" pitchFamily="34" charset="0"/>
              </a:rPr>
              <a:t> del </a:t>
            </a:r>
            <a:r>
              <a:rPr lang="en-US" sz="4450" dirty="0" err="1">
                <a:solidFill>
                  <a:srgbClr val="F3F3F2"/>
                </a:solidFill>
                <a:latin typeface="IBM Plex Sans Medium" pitchFamily="34" charset="0"/>
              </a:rPr>
              <a:t>sistema</a:t>
            </a:r>
            <a:endParaRPr lang="en-US" sz="4450" dirty="0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A67809A6-1DC6-83FC-3739-6CBFD14D7285}"/>
              </a:ext>
            </a:extLst>
          </p:cNvPr>
          <p:cNvSpPr/>
          <p:nvPr/>
        </p:nvSpPr>
        <p:spPr>
          <a:xfrm>
            <a:off x="0" y="4775201"/>
            <a:ext cx="14630400" cy="3454399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1452" t="-17083" r="-1452" b="-55000"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655E5F3D-993B-7459-858E-877F883EB53E}"/>
              </a:ext>
            </a:extLst>
          </p:cNvPr>
          <p:cNvSpPr/>
          <p:nvPr/>
        </p:nvSpPr>
        <p:spPr>
          <a:xfrm>
            <a:off x="3341250" y="1650166"/>
            <a:ext cx="4659750" cy="14486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</a:rPr>
              <a:t>↑  </a:t>
            </a:r>
            <a:r>
              <a:rPr lang="en-US" sz="2200" dirty="0" err="1">
                <a:solidFill>
                  <a:srgbClr val="D4D4D1"/>
                </a:solidFill>
                <a:latin typeface="IBM Plex Sans Medium" pitchFamily="34" charset="0"/>
              </a:rPr>
              <a:t>Mejora</a:t>
            </a: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</a:rPr>
              <a:t> </a:t>
            </a:r>
            <a:r>
              <a:rPr lang="en-US" sz="2200" dirty="0" err="1">
                <a:solidFill>
                  <a:srgbClr val="D4D4D1"/>
                </a:solidFill>
                <a:latin typeface="IBM Plex Sans Medium" pitchFamily="34" charset="0"/>
              </a:rPr>
              <a:t>en</a:t>
            </a: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</a:rPr>
              <a:t> la </a:t>
            </a:r>
            <a:r>
              <a:rPr lang="en-US" sz="2200" dirty="0" err="1">
                <a:solidFill>
                  <a:srgbClr val="D4D4D1"/>
                </a:solidFill>
                <a:latin typeface="IBM Plex Sans Medium" pitchFamily="34" charset="0"/>
              </a:rPr>
              <a:t>Experiencia</a:t>
            </a: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</a:rPr>
              <a:t> del </a:t>
            </a:r>
            <a:r>
              <a:rPr lang="en-US" sz="2200" dirty="0" err="1">
                <a:solidFill>
                  <a:srgbClr val="D4D4D1"/>
                </a:solidFill>
                <a:latin typeface="IBM Plex Sans Medium" pitchFamily="34" charset="0"/>
              </a:rPr>
              <a:t>cliente</a:t>
            </a:r>
            <a:endParaRPr lang="en-US" sz="2200" dirty="0">
              <a:solidFill>
                <a:srgbClr val="D4D4D1"/>
              </a:solidFill>
              <a:latin typeface="IBM Plex Sans Medium" pitchFamily="34" charset="0"/>
            </a:endParaRPr>
          </a:p>
          <a:p>
            <a:pPr marL="0" indent="0">
              <a:lnSpc>
                <a:spcPts val="2750"/>
              </a:lnSpc>
              <a:buNone/>
            </a:pPr>
            <a:endParaRPr lang="en-US" sz="2200" dirty="0">
              <a:solidFill>
                <a:srgbClr val="D4D4D1"/>
              </a:solidFill>
              <a:latin typeface="IBM Plex Sans Medium" pitchFamily="34" charset="0"/>
            </a:endParaRPr>
          </a:p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</a:rPr>
              <a:t>↓  </a:t>
            </a:r>
            <a:r>
              <a:rPr lang="en-US" sz="2200" dirty="0" err="1">
                <a:solidFill>
                  <a:srgbClr val="D4D4D1"/>
                </a:solidFill>
                <a:latin typeface="IBM Plex Sans Medium" pitchFamily="34" charset="0"/>
              </a:rPr>
              <a:t>Reducción</a:t>
            </a: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</a:rPr>
              <a:t> de </a:t>
            </a:r>
            <a:r>
              <a:rPr lang="en-US" sz="2200" dirty="0" err="1">
                <a:solidFill>
                  <a:srgbClr val="D4D4D1"/>
                </a:solidFill>
                <a:latin typeface="IBM Plex Sans Medium" pitchFamily="34" charset="0"/>
              </a:rPr>
              <a:t>errores</a:t>
            </a: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</a:rPr>
              <a:t> </a:t>
            </a:r>
            <a:r>
              <a:rPr lang="en-US" sz="2200" dirty="0" err="1">
                <a:solidFill>
                  <a:srgbClr val="D4D4D1"/>
                </a:solidFill>
                <a:latin typeface="IBM Plex Sans Medium" pitchFamily="34" charset="0"/>
              </a:rPr>
              <a:t>humanos</a:t>
            </a: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</a:rPr>
              <a:t> </a:t>
            </a:r>
          </a:p>
          <a:p>
            <a:pPr marL="0" indent="0">
              <a:lnSpc>
                <a:spcPts val="2750"/>
              </a:lnSpc>
              <a:buNone/>
            </a:pPr>
            <a:endParaRPr lang="en-US" sz="2200" dirty="0">
              <a:solidFill>
                <a:srgbClr val="D4D4D1"/>
              </a:solidFill>
              <a:latin typeface="IBM Plex Sans Medium" pitchFamily="34" charset="0"/>
            </a:endParaRPr>
          </a:p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</a:rPr>
              <a:t>↺  </a:t>
            </a:r>
            <a:r>
              <a:rPr lang="en-US" sz="2200" dirty="0" err="1">
                <a:solidFill>
                  <a:srgbClr val="D4D4D1"/>
                </a:solidFill>
                <a:latin typeface="IBM Plex Sans Medium" pitchFamily="34" charset="0"/>
              </a:rPr>
              <a:t>Participación</a:t>
            </a: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</a:rPr>
              <a:t> </a:t>
            </a:r>
            <a:r>
              <a:rPr lang="en-US" sz="2200" dirty="0" err="1">
                <a:solidFill>
                  <a:srgbClr val="D4D4D1"/>
                </a:solidFill>
                <a:latin typeface="IBM Plex Sans Medium" pitchFamily="34" charset="0"/>
              </a:rPr>
              <a:t>activa</a:t>
            </a: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</a:rPr>
              <a:t> de </a:t>
            </a:r>
            <a:r>
              <a:rPr lang="en-US" sz="2200" dirty="0" err="1">
                <a:solidFill>
                  <a:srgbClr val="D4D4D1"/>
                </a:solidFill>
                <a:latin typeface="IBM Plex Sans Medium" pitchFamily="34" charset="0"/>
              </a:rPr>
              <a:t>los</a:t>
            </a: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</a:rPr>
              <a:t> </a:t>
            </a:r>
            <a:r>
              <a:rPr lang="en-US" sz="2200" dirty="0" err="1">
                <a:solidFill>
                  <a:srgbClr val="D4D4D1"/>
                </a:solidFill>
                <a:latin typeface="IBM Plex Sans Medium" pitchFamily="34" charset="0"/>
              </a:rPr>
              <a:t>empleados</a:t>
            </a: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</a:rPr>
              <a:t> </a:t>
            </a:r>
            <a:r>
              <a:rPr lang="en-US" sz="2200" dirty="0" err="1">
                <a:solidFill>
                  <a:srgbClr val="D4D4D1"/>
                </a:solidFill>
                <a:latin typeface="IBM Plex Sans Medium" pitchFamily="34" charset="0"/>
              </a:rPr>
              <a:t>en</a:t>
            </a: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</a:rPr>
              <a:t> la </a:t>
            </a:r>
            <a:r>
              <a:rPr lang="en-US" sz="2200" dirty="0" err="1">
                <a:solidFill>
                  <a:srgbClr val="D4D4D1"/>
                </a:solidFill>
                <a:latin typeface="IBM Plex Sans Medium" pitchFamily="34" charset="0"/>
              </a:rPr>
              <a:t>trasnformación</a:t>
            </a:r>
            <a:endParaRPr lang="en-US" sz="2200" dirty="0">
              <a:solidFill>
                <a:srgbClr val="D4D4D1"/>
              </a:solidFill>
              <a:latin typeface="IBM Plex Sans Medium" pitchFamily="34" charset="0"/>
            </a:endParaRPr>
          </a:p>
          <a:p>
            <a:pPr marL="0" indent="0">
              <a:lnSpc>
                <a:spcPts val="2750"/>
              </a:lnSpc>
              <a:buNone/>
            </a:pPr>
            <a:endParaRPr lang="en-US" sz="2200" dirty="0">
              <a:solidFill>
                <a:srgbClr val="D4D4D1"/>
              </a:solidFill>
              <a:latin typeface="IBM Plex Sans Medium" pitchFamily="34" charset="0"/>
            </a:endParaRPr>
          </a:p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</a:rPr>
              <a:t>⇄  </a:t>
            </a:r>
            <a:r>
              <a:rPr lang="en-US" sz="2200" dirty="0" err="1">
                <a:solidFill>
                  <a:srgbClr val="D4D4D1"/>
                </a:solidFill>
                <a:latin typeface="IBM Plex Sans Medium" pitchFamily="34" charset="0"/>
              </a:rPr>
              <a:t>Adaptabilidad</a:t>
            </a: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</a:rPr>
              <a:t> gracias a la </a:t>
            </a:r>
            <a:r>
              <a:rPr lang="en-US" sz="2200" dirty="0" err="1">
                <a:solidFill>
                  <a:srgbClr val="D4D4D1"/>
                </a:solidFill>
                <a:latin typeface="IBM Plex Sans Medium" pitchFamily="34" charset="0"/>
              </a:rPr>
              <a:t>metodología</a:t>
            </a: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</a:rPr>
              <a:t> </a:t>
            </a:r>
            <a:r>
              <a:rPr lang="en-US" sz="2200" dirty="0" err="1">
                <a:solidFill>
                  <a:srgbClr val="D4D4D1"/>
                </a:solidFill>
                <a:latin typeface="IBM Plex Sans Medium" pitchFamily="34" charset="0"/>
              </a:rPr>
              <a:t>agíl</a:t>
            </a:r>
            <a:endParaRPr lang="en-US" sz="220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1B3D157-F87A-AE49-32DF-6E243D75848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934" r="17014" b="21941"/>
          <a:stretch/>
        </p:blipFill>
        <p:spPr>
          <a:xfrm>
            <a:off x="12094633" y="7381881"/>
            <a:ext cx="2535767" cy="847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9398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109512"/>
            <a:ext cx="636270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Contexto y Problemática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953908"/>
            <a:ext cx="13042821" cy="7041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Los </a:t>
            </a:r>
            <a:r>
              <a:rPr lang="en-US" sz="1750" b="1" dirty="0" err="1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Naranjos</a:t>
            </a:r>
            <a:r>
              <a:rPr lang="en-US" sz="175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es un Restaurante con </a:t>
            </a:r>
            <a:r>
              <a:rPr lang="en-US" sz="1750" dirty="0" err="1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buena</a:t>
            </a: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750" dirty="0" err="1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reputación</a:t>
            </a: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 </a:t>
            </a:r>
            <a:r>
              <a:rPr lang="en-US" sz="1750" dirty="0" err="1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pero</a:t>
            </a: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750" dirty="0" err="1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el</a:t>
            </a: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750" dirty="0" err="1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último</a:t>
            </a: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750" dirty="0" err="1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tiempo</a:t>
            </a: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a </a:t>
            </a:r>
            <a:r>
              <a:rPr lang="en-US" sz="1750" dirty="0" err="1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tenido</a:t>
            </a: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un </a:t>
            </a:r>
            <a:r>
              <a:rPr lang="en-US" sz="1750" dirty="0" err="1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aumento</a:t>
            </a: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del 400% </a:t>
            </a:r>
            <a:r>
              <a:rPr lang="en-US" sz="1750" dirty="0" err="1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</a:t>
            </a: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750" dirty="0" err="1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reclamos</a:t>
            </a: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750" dirty="0" err="1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impactando</a:t>
            </a:r>
            <a:endParaRPr lang="en-US" sz="1750" dirty="0">
              <a:solidFill>
                <a:srgbClr val="D4D4D1"/>
              </a:solidFill>
              <a:latin typeface="Roboto" pitchFamily="34" charset="0"/>
              <a:ea typeface="Roboto" pitchFamily="34" charset="-122"/>
              <a:cs typeface="Roboto" pitchFamily="34" charset="-120"/>
            </a:endParaRP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 err="1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negativamente</a:t>
            </a: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750" dirty="0" err="1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</a:t>
            </a: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750" dirty="0" err="1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el</a:t>
            </a: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750" dirty="0" err="1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flujo</a:t>
            </a: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normal de </a:t>
            </a:r>
            <a:r>
              <a:rPr lang="en-US" sz="1750" dirty="0" err="1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clientela</a:t>
            </a: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5031657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84B51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6" name="Text 3"/>
          <p:cNvSpPr/>
          <p:nvPr/>
        </p:nvSpPr>
        <p:spPr>
          <a:xfrm>
            <a:off x="1530906" y="503165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Atención deficiente</a:t>
            </a:r>
            <a:endParaRPr lang="en-US" sz="2200" dirty="0"/>
          </a:p>
        </p:txBody>
      </p:sp>
      <p:sp>
        <p:nvSpPr>
          <p:cNvPr id="7" name="Shape 4"/>
          <p:cNvSpPr/>
          <p:nvPr/>
        </p:nvSpPr>
        <p:spPr>
          <a:xfrm>
            <a:off x="5216962" y="5031657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84B51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8" name="Text 5"/>
          <p:cNvSpPr/>
          <p:nvPr/>
        </p:nvSpPr>
        <p:spPr>
          <a:xfrm>
            <a:off x="5954078" y="503165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Demora en pedidos</a:t>
            </a:r>
            <a:endParaRPr lang="en-US" sz="2200" dirty="0"/>
          </a:p>
        </p:txBody>
      </p:sp>
      <p:sp>
        <p:nvSpPr>
          <p:cNvPr id="9" name="Shape 6"/>
          <p:cNvSpPr/>
          <p:nvPr/>
        </p:nvSpPr>
        <p:spPr>
          <a:xfrm>
            <a:off x="9640133" y="5031657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84B51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10" name="Text 7"/>
          <p:cNvSpPr/>
          <p:nvPr/>
        </p:nvSpPr>
        <p:spPr>
          <a:xfrm>
            <a:off x="10377249" y="503165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Cobros erróneos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793790" y="605226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CAUSAS RAÍZ                     </a:t>
            </a:r>
            <a:r>
              <a:rPr lang="en-US" sz="1750" dirty="0" err="1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Procesos</a:t>
            </a: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750" dirty="0" err="1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manuales</a:t>
            </a: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 </a:t>
            </a:r>
            <a:r>
              <a:rPr lang="en-US" sz="1750" dirty="0" err="1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Comandas</a:t>
            </a: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750" dirty="0" err="1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ilegibles</a:t>
            </a: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 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		             Falta de </a:t>
            </a:r>
            <a:r>
              <a:rPr lang="en-US" sz="1750" dirty="0" err="1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organización</a:t>
            </a: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 </a:t>
            </a:r>
            <a:r>
              <a:rPr lang="en-US" sz="1750" dirty="0" err="1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Ausencia</a:t>
            </a: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de Sistema de </a:t>
            </a:r>
            <a:r>
              <a:rPr lang="en-US" sz="1750" dirty="0" err="1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reserva</a:t>
            </a: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		             </a:t>
            </a:r>
            <a:endParaRPr lang="en-US" sz="1750" dirty="0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0735B017-B155-6B03-4376-77223DE38FF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934" r="17014" b="21941"/>
          <a:stretch/>
        </p:blipFill>
        <p:spPr>
          <a:xfrm>
            <a:off x="12094633" y="7381881"/>
            <a:ext cx="2535767" cy="847719"/>
          </a:xfrm>
          <a:prstGeom prst="rect">
            <a:avLst/>
          </a:prstGeom>
        </p:spPr>
      </p:pic>
      <p:pic>
        <p:nvPicPr>
          <p:cNvPr id="14" name="Gráfico 13" descr="Flecha abajo con relleno sólido">
            <a:extLst>
              <a:ext uri="{FF2B5EF4-FFF2-40B4-BE49-F238E27FC236}">
                <a16:creationId xmlns:a16="http://schemas.microsoft.com/office/drawing/2014/main" id="{DE8E2B7F-E3DB-327D-0DC5-26A4172E50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20341" y="5078607"/>
            <a:ext cx="457200" cy="457200"/>
          </a:xfrm>
          <a:prstGeom prst="rect">
            <a:avLst/>
          </a:prstGeom>
        </p:spPr>
      </p:pic>
      <p:pic>
        <p:nvPicPr>
          <p:cNvPr id="15" name="Gráfico 14" descr="Flecha abajo con relleno sólido">
            <a:extLst>
              <a:ext uri="{FF2B5EF4-FFF2-40B4-BE49-F238E27FC236}">
                <a16:creationId xmlns:a16="http://schemas.microsoft.com/office/drawing/2014/main" id="{D78F91FA-819D-8DBA-2A02-142E9905D7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28994" y="5058208"/>
            <a:ext cx="457200" cy="457200"/>
          </a:xfrm>
          <a:prstGeom prst="rect">
            <a:avLst/>
          </a:prstGeom>
        </p:spPr>
      </p:pic>
      <p:pic>
        <p:nvPicPr>
          <p:cNvPr id="16" name="Gráfico 15" descr="Flecha abajo con relleno sólido">
            <a:extLst>
              <a:ext uri="{FF2B5EF4-FFF2-40B4-BE49-F238E27FC236}">
                <a16:creationId xmlns:a16="http://schemas.microsoft.com/office/drawing/2014/main" id="{8BFBF393-A95B-B5EF-BBCB-545A7AA83A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666684" y="5049446"/>
            <a:ext cx="457200" cy="457200"/>
          </a:xfrm>
          <a:prstGeom prst="rect">
            <a:avLst/>
          </a:prstGeom>
        </p:spPr>
      </p:pic>
      <p:pic>
        <p:nvPicPr>
          <p:cNvPr id="18" name="Gráfico 17" descr="Flecha derecha contorno">
            <a:extLst>
              <a:ext uri="{FF2B5EF4-FFF2-40B4-BE49-F238E27FC236}">
                <a16:creationId xmlns:a16="http://schemas.microsoft.com/office/drawing/2014/main" id="{CEA2B61B-B7B1-17C8-5398-8D59F4D4E16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468880" y="5882096"/>
            <a:ext cx="703229" cy="703229"/>
          </a:xfrm>
          <a:prstGeom prst="rect">
            <a:avLst/>
          </a:prstGeom>
        </p:spPr>
      </p:pic>
      <p:pic>
        <p:nvPicPr>
          <p:cNvPr id="19" name="Gráfico 18" descr="Flecha derecha contorno">
            <a:extLst>
              <a:ext uri="{FF2B5EF4-FFF2-40B4-BE49-F238E27FC236}">
                <a16:creationId xmlns:a16="http://schemas.microsoft.com/office/drawing/2014/main" id="{CD76F78D-EA2F-0C74-6DA2-374AC85C0CE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468879" y="6233710"/>
            <a:ext cx="703229" cy="70322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393150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Objetivos del Equipo de Trabajo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150870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Implementar un sistema integral para mejorar la atención y automatizar procesos clave.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1" y="4131826"/>
            <a:ext cx="2632804" cy="1669852"/>
          </a:xfrm>
          <a:prstGeom prst="roundRect">
            <a:avLst>
              <a:gd name="adj" fmla="val 2038"/>
            </a:avLst>
          </a:prstGeom>
          <a:solidFill>
            <a:srgbClr val="484B51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6" name="Text 3"/>
          <p:cNvSpPr/>
          <p:nvPr/>
        </p:nvSpPr>
        <p:spPr>
          <a:xfrm>
            <a:off x="1020605" y="4358640"/>
            <a:ext cx="2146108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Reducir tiempos de espera</a:t>
            </a:r>
            <a:endParaRPr lang="en-US" sz="2200" dirty="0"/>
          </a:p>
        </p:txBody>
      </p:sp>
      <p:sp>
        <p:nvSpPr>
          <p:cNvPr id="7" name="Shape 4"/>
          <p:cNvSpPr/>
          <p:nvPr/>
        </p:nvSpPr>
        <p:spPr>
          <a:xfrm>
            <a:off x="3653409" y="4131826"/>
            <a:ext cx="4696921" cy="1669852"/>
          </a:xfrm>
          <a:prstGeom prst="roundRect">
            <a:avLst>
              <a:gd name="adj" fmla="val 2038"/>
            </a:avLst>
          </a:prstGeom>
          <a:solidFill>
            <a:srgbClr val="484B51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8" name="Text 5"/>
          <p:cNvSpPr/>
          <p:nvPr/>
        </p:nvSpPr>
        <p:spPr>
          <a:xfrm>
            <a:off x="3824624" y="43490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Integrar procesos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3821230" y="4839432"/>
            <a:ext cx="283523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Reservas, comandas, cobros e inventario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6028492"/>
            <a:ext cx="7556421" cy="807958"/>
          </a:xfrm>
          <a:prstGeom prst="roundRect">
            <a:avLst>
              <a:gd name="adj" fmla="val 4211"/>
            </a:avLst>
          </a:prstGeom>
          <a:solidFill>
            <a:srgbClr val="484B51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11" name="Text 8"/>
          <p:cNvSpPr/>
          <p:nvPr/>
        </p:nvSpPr>
        <p:spPr>
          <a:xfrm>
            <a:off x="1020604" y="6255306"/>
            <a:ext cx="386917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Mejorar la toma de decisiones</a:t>
            </a:r>
            <a:endParaRPr lang="en-US" sz="2200" dirty="0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8D912FF7-7004-01EC-075D-F419CECE28B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934" r="17014" b="21941"/>
          <a:stretch/>
        </p:blipFill>
        <p:spPr>
          <a:xfrm>
            <a:off x="12094633" y="7381881"/>
            <a:ext cx="2535767" cy="847719"/>
          </a:xfrm>
          <a:prstGeom prst="rect">
            <a:avLst/>
          </a:prstGeom>
        </p:spPr>
      </p:pic>
      <p:pic>
        <p:nvPicPr>
          <p:cNvPr id="14" name="Gráfico 13" descr="reloj de arena 60% con relleno sólido">
            <a:extLst>
              <a:ext uri="{FF2B5EF4-FFF2-40B4-BE49-F238E27FC236}">
                <a16:creationId xmlns:a16="http://schemas.microsoft.com/office/drawing/2014/main" id="{73A01837-7D5F-E4C2-364C-60B74EEE850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524728" y="4903119"/>
            <a:ext cx="708660" cy="708660"/>
          </a:xfrm>
          <a:prstGeom prst="rect">
            <a:avLst/>
          </a:prstGeom>
        </p:spPr>
      </p:pic>
      <p:pic>
        <p:nvPicPr>
          <p:cNvPr id="16" name="Gráfico 15" descr="Caja registradora con relleno sólido">
            <a:extLst>
              <a:ext uri="{FF2B5EF4-FFF2-40B4-BE49-F238E27FC236}">
                <a16:creationId xmlns:a16="http://schemas.microsoft.com/office/drawing/2014/main" id="{21F4048B-1AAE-59C3-6597-FD3904CA84B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315200" y="4779093"/>
            <a:ext cx="914400" cy="914400"/>
          </a:xfrm>
          <a:prstGeom prst="rect">
            <a:avLst/>
          </a:prstGeom>
        </p:spPr>
      </p:pic>
      <p:pic>
        <p:nvPicPr>
          <p:cNvPr id="18" name="Gráfico 17" descr="División en la carretera con relleno sólido">
            <a:extLst>
              <a:ext uri="{FF2B5EF4-FFF2-40B4-BE49-F238E27FC236}">
                <a16:creationId xmlns:a16="http://schemas.microsoft.com/office/drawing/2014/main" id="{B7803336-11B9-E2B5-2B57-9B3797BE51B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409497" y="6056829"/>
            <a:ext cx="725805" cy="72580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531791"/>
            <a:ext cx="738544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Funciones Clave del Sistema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58073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El sistema automatiza los procesos para eliminar errores y mejorar la eficiencia.</a:t>
            </a:r>
            <a:endParaRPr lang="en-US" sz="17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5238433"/>
            <a:ext cx="566976" cy="566976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587579" y="5198785"/>
            <a:ext cx="221170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Gestión de reservas</a:t>
            </a:r>
            <a:endParaRPr lang="en-US" sz="22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9446" y="5238433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933236" y="5198785"/>
            <a:ext cx="2211824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Comandas digitales</a:t>
            </a:r>
            <a:endParaRPr lang="en-US" sz="2200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85221" y="5238433"/>
            <a:ext cx="566976" cy="566976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8279011" y="5198785"/>
            <a:ext cx="2211824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Inventario en tiempo real</a:t>
            </a:r>
            <a:endParaRPr lang="en-US" sz="2200" dirty="0"/>
          </a:p>
        </p:txBody>
      </p:sp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30997" y="5238433"/>
            <a:ext cx="566976" cy="566976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11624786" y="5198785"/>
            <a:ext cx="2211824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Generación de boletas</a:t>
            </a:r>
            <a:endParaRPr lang="en-US" sz="2200" dirty="0"/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AE3C9DC3-C028-E4AB-0E90-C14E31C1A60C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6934" r="17014" b="21941"/>
          <a:stretch/>
        </p:blipFill>
        <p:spPr>
          <a:xfrm>
            <a:off x="12094633" y="7381881"/>
            <a:ext cx="2535767" cy="847719"/>
          </a:xfrm>
          <a:prstGeom prst="rect">
            <a:avLst/>
          </a:prstGeom>
        </p:spPr>
      </p:pic>
      <p:sp>
        <p:nvSpPr>
          <p:cNvPr id="16" name="Text 2">
            <a:extLst>
              <a:ext uri="{FF2B5EF4-FFF2-40B4-BE49-F238E27FC236}">
                <a16:creationId xmlns:a16="http://schemas.microsoft.com/office/drawing/2014/main" id="{310A0B36-CB2F-E670-A6D7-E3677822FF24}"/>
              </a:ext>
            </a:extLst>
          </p:cNvPr>
          <p:cNvSpPr/>
          <p:nvPr/>
        </p:nvSpPr>
        <p:spPr>
          <a:xfrm>
            <a:off x="3137160" y="6243462"/>
            <a:ext cx="221170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Gestión de </a:t>
            </a:r>
            <a:r>
              <a:rPr lang="en-US" sz="2200" dirty="0" err="1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lista</a:t>
            </a: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 de </a:t>
            </a:r>
            <a:r>
              <a:rPr lang="en-US" sz="2200" dirty="0" err="1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espera</a:t>
            </a:r>
            <a:endParaRPr lang="en-US" sz="2200" dirty="0"/>
          </a:p>
        </p:txBody>
      </p:sp>
      <p:sp>
        <p:nvSpPr>
          <p:cNvPr id="18" name="Flecha: doblada hacia arriba 17">
            <a:extLst>
              <a:ext uri="{FF2B5EF4-FFF2-40B4-BE49-F238E27FC236}">
                <a16:creationId xmlns:a16="http://schemas.microsoft.com/office/drawing/2014/main" id="{CCD22A0E-5076-BE9A-BC26-BC7943446077}"/>
              </a:ext>
            </a:extLst>
          </p:cNvPr>
          <p:cNvSpPr/>
          <p:nvPr/>
        </p:nvSpPr>
        <p:spPr>
          <a:xfrm rot="5400000">
            <a:off x="2122017" y="5953410"/>
            <a:ext cx="755688" cy="799499"/>
          </a:xfrm>
          <a:prstGeom prst="bentUpArrow">
            <a:avLst>
              <a:gd name="adj1" fmla="val 12459"/>
              <a:gd name="adj2" fmla="val 12877"/>
              <a:gd name="adj3" fmla="val 28332"/>
            </a:avLst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536694"/>
            <a:ext cx="662856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Rendimiento y Usabilidad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169910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El sistema garantiza la seguridad y escalabilidad necesarias para operar de manera eficiente.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2317155"/>
            <a:ext cx="2173724" cy="1306949"/>
          </a:xfrm>
          <a:prstGeom prst="roundRect">
            <a:avLst>
              <a:gd name="adj" fmla="val 2603"/>
            </a:avLst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/>
        </p:spPr>
        <p:txBody>
          <a:bodyPr/>
          <a:lstStyle/>
          <a:p>
            <a:endParaRPr lang="es-CL" dirty="0"/>
          </a:p>
        </p:txBody>
      </p:sp>
      <p:sp>
        <p:nvSpPr>
          <p:cNvPr id="5" name="Text 3"/>
          <p:cNvSpPr/>
          <p:nvPr/>
        </p:nvSpPr>
        <p:spPr>
          <a:xfrm>
            <a:off x="1721167" y="2771259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1</a:t>
            </a:r>
            <a:endParaRPr lang="en-US" sz="2500" dirty="0"/>
          </a:p>
        </p:txBody>
      </p:sp>
      <p:sp>
        <p:nvSpPr>
          <p:cNvPr id="6" name="Text 4"/>
          <p:cNvSpPr/>
          <p:nvPr/>
        </p:nvSpPr>
        <p:spPr>
          <a:xfrm>
            <a:off x="3194328" y="2543969"/>
            <a:ext cx="173402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Escalabilidad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3194328" y="3034387"/>
            <a:ext cx="173402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Alta demanda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793790" y="3737451"/>
            <a:ext cx="4347567" cy="1306949"/>
          </a:xfrm>
          <a:prstGeom prst="roundRect">
            <a:avLst>
              <a:gd name="adj" fmla="val 2603"/>
            </a:avLst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/>
        </p:spPr>
        <p:txBody>
          <a:bodyPr/>
          <a:lstStyle/>
          <a:p>
            <a:endParaRPr lang="es-CL"/>
          </a:p>
        </p:txBody>
      </p:sp>
      <p:sp>
        <p:nvSpPr>
          <p:cNvPr id="10" name="Text 8"/>
          <p:cNvSpPr/>
          <p:nvPr/>
        </p:nvSpPr>
        <p:spPr>
          <a:xfrm>
            <a:off x="2808089" y="4191556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2</a:t>
            </a:r>
            <a:endParaRPr lang="en-US" sz="2500" dirty="0"/>
          </a:p>
        </p:txBody>
      </p:sp>
      <p:sp>
        <p:nvSpPr>
          <p:cNvPr id="11" name="Text 9"/>
          <p:cNvSpPr/>
          <p:nvPr/>
        </p:nvSpPr>
        <p:spPr>
          <a:xfrm>
            <a:off x="5368171" y="3964265"/>
            <a:ext cx="143422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Seguridad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5368171" y="4454684"/>
            <a:ext cx="143422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Datos y pagos</a:t>
            </a:r>
            <a:endParaRPr lang="en-US" sz="1750" dirty="0"/>
          </a:p>
        </p:txBody>
      </p:sp>
      <p:sp>
        <p:nvSpPr>
          <p:cNvPr id="14" name="Shape 12"/>
          <p:cNvSpPr/>
          <p:nvPr/>
        </p:nvSpPr>
        <p:spPr>
          <a:xfrm>
            <a:off x="793790" y="5157748"/>
            <a:ext cx="6081143" cy="1063108"/>
          </a:xfrm>
          <a:prstGeom prst="roundRect">
            <a:avLst>
              <a:gd name="adj" fmla="val 4211"/>
            </a:avLst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/>
        </p:spPr>
        <p:txBody>
          <a:bodyPr/>
          <a:lstStyle/>
          <a:p>
            <a:endParaRPr lang="es-CL"/>
          </a:p>
        </p:txBody>
      </p:sp>
      <p:sp>
        <p:nvSpPr>
          <p:cNvPr id="15" name="Text 13"/>
          <p:cNvSpPr/>
          <p:nvPr/>
        </p:nvSpPr>
        <p:spPr>
          <a:xfrm>
            <a:off x="3895011" y="5362416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3</a:t>
            </a:r>
            <a:endParaRPr lang="en-US" sz="2500" dirty="0"/>
          </a:p>
        </p:txBody>
      </p:sp>
      <p:sp>
        <p:nvSpPr>
          <p:cNvPr id="16" name="Text 14"/>
          <p:cNvSpPr/>
          <p:nvPr/>
        </p:nvSpPr>
        <p:spPr>
          <a:xfrm>
            <a:off x="7118677" y="5384562"/>
            <a:ext cx="216729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Interfaz intuitiva</a:t>
            </a:r>
            <a:endParaRPr lang="en-US" sz="2200" dirty="0"/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F460CDED-9AA3-9C8B-9292-A4F4EE6782F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6934" r="17014" b="21941"/>
          <a:stretch/>
        </p:blipFill>
        <p:spPr>
          <a:xfrm>
            <a:off x="12094633" y="7381881"/>
            <a:ext cx="2535767" cy="847719"/>
          </a:xfrm>
          <a:prstGeom prst="rect">
            <a:avLst/>
          </a:prstGeom>
        </p:spPr>
      </p:pic>
      <p:sp>
        <p:nvSpPr>
          <p:cNvPr id="18" name="Shape 12">
            <a:extLst>
              <a:ext uri="{FF2B5EF4-FFF2-40B4-BE49-F238E27FC236}">
                <a16:creationId xmlns:a16="http://schemas.microsoft.com/office/drawing/2014/main" id="{47B9E6CB-44D2-C23F-DE6E-3E7740252F8C}"/>
              </a:ext>
            </a:extLst>
          </p:cNvPr>
          <p:cNvSpPr/>
          <p:nvPr/>
        </p:nvSpPr>
        <p:spPr>
          <a:xfrm>
            <a:off x="804486" y="6318548"/>
            <a:ext cx="7194510" cy="1322605"/>
          </a:xfrm>
          <a:prstGeom prst="roundRect">
            <a:avLst>
              <a:gd name="adj" fmla="val 4211"/>
            </a:avLst>
          </a:pr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/>
        </p:spPr>
        <p:txBody>
          <a:bodyPr/>
          <a:lstStyle/>
          <a:p>
            <a:endParaRPr lang="es-CL"/>
          </a:p>
        </p:txBody>
      </p:sp>
      <p:sp>
        <p:nvSpPr>
          <p:cNvPr id="20" name="Text 14">
            <a:extLst>
              <a:ext uri="{FF2B5EF4-FFF2-40B4-BE49-F238E27FC236}">
                <a16:creationId xmlns:a16="http://schemas.microsoft.com/office/drawing/2014/main" id="{34073C45-2F7B-9F21-AB48-556B5FA74876}"/>
              </a:ext>
            </a:extLst>
          </p:cNvPr>
          <p:cNvSpPr/>
          <p:nvPr/>
        </p:nvSpPr>
        <p:spPr>
          <a:xfrm>
            <a:off x="8332934" y="6604600"/>
            <a:ext cx="216729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 err="1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Disponibilidad</a:t>
            </a: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 </a:t>
            </a:r>
          </a:p>
          <a:p>
            <a:pPr marL="0" indent="0" algn="l">
              <a:lnSpc>
                <a:spcPts val="2750"/>
              </a:lnSpc>
              <a:buNone/>
            </a:pPr>
            <a:r>
              <a:rPr lang="en-US" sz="2200" dirty="0" err="1">
                <a:solidFill>
                  <a:srgbClr val="D4D4D1"/>
                </a:solidFill>
                <a:latin typeface="IBM Plex Sans Medium" pitchFamily="34" charset="0"/>
              </a:rPr>
              <a:t>Horaria</a:t>
            </a:r>
            <a:endParaRPr lang="en-US" sz="2200" dirty="0">
              <a:solidFill>
                <a:srgbClr val="D4D4D1"/>
              </a:solidFill>
              <a:latin typeface="IBM Plex Sans Medium" pitchFamily="34" charset="0"/>
            </a:endParaRPr>
          </a:p>
          <a:p>
            <a:pPr marL="0" indent="0" algn="l">
              <a:lnSpc>
                <a:spcPts val="2750"/>
              </a:lnSpc>
              <a:buNone/>
            </a:pPr>
            <a:endParaRPr lang="en-US" sz="22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45545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Costos del Proyecto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1504394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Inversión estratégica para optimizar Los Naranjos.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1842095"/>
            <a:ext cx="3608070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3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$10M</a:t>
            </a:r>
            <a:endParaRPr lang="en-US" sz="3200" dirty="0"/>
          </a:p>
        </p:txBody>
      </p:sp>
      <p:sp>
        <p:nvSpPr>
          <p:cNvPr id="6" name="Text 3"/>
          <p:cNvSpPr/>
          <p:nvPr/>
        </p:nvSpPr>
        <p:spPr>
          <a:xfrm>
            <a:off x="6666548" y="259449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400" dirty="0">
                <a:solidFill>
                  <a:srgbClr val="D4D4D1"/>
                </a:solidFill>
                <a:latin typeface="IBM Plex Sans Medium" pitchFamily="34" charset="0"/>
              </a:rPr>
              <a:t>DESARROLLO</a:t>
            </a:r>
            <a:endParaRPr lang="en-US" sz="2400" dirty="0"/>
          </a:p>
        </p:txBody>
      </p:sp>
      <p:sp>
        <p:nvSpPr>
          <p:cNvPr id="8" name="Text 5"/>
          <p:cNvSpPr/>
          <p:nvPr/>
        </p:nvSpPr>
        <p:spPr>
          <a:xfrm>
            <a:off x="10228421" y="1842095"/>
            <a:ext cx="360818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3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$0.5M</a:t>
            </a:r>
            <a:endParaRPr lang="en-US" sz="3200" dirty="0"/>
          </a:p>
        </p:txBody>
      </p:sp>
      <p:sp>
        <p:nvSpPr>
          <p:cNvPr id="9" name="Text 6"/>
          <p:cNvSpPr/>
          <p:nvPr/>
        </p:nvSpPr>
        <p:spPr>
          <a:xfrm>
            <a:off x="10614898" y="259449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4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CAPACITACIÓN</a:t>
            </a:r>
            <a:endParaRPr lang="en-US" sz="2400" dirty="0"/>
          </a:p>
        </p:txBody>
      </p:sp>
      <p:sp>
        <p:nvSpPr>
          <p:cNvPr id="10" name="Text 7"/>
          <p:cNvSpPr/>
          <p:nvPr/>
        </p:nvSpPr>
        <p:spPr>
          <a:xfrm>
            <a:off x="6280190" y="3202424"/>
            <a:ext cx="360818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3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$0.7M</a:t>
            </a:r>
            <a:endParaRPr lang="en-US" sz="3200" dirty="0"/>
          </a:p>
        </p:txBody>
      </p:sp>
      <p:sp>
        <p:nvSpPr>
          <p:cNvPr id="11" name="Text 8"/>
          <p:cNvSpPr/>
          <p:nvPr/>
        </p:nvSpPr>
        <p:spPr>
          <a:xfrm>
            <a:off x="6666548" y="403994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4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SOPORTE ANUAL</a:t>
            </a:r>
            <a:endParaRPr lang="en-US" sz="2400" dirty="0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AF451024-8359-B5A4-8490-E322C3C9407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934" r="17014" b="21941"/>
          <a:stretch/>
        </p:blipFill>
        <p:spPr>
          <a:xfrm>
            <a:off x="12094633" y="7381881"/>
            <a:ext cx="2535767" cy="847719"/>
          </a:xfrm>
          <a:prstGeom prst="rect">
            <a:avLst/>
          </a:prstGeom>
        </p:spPr>
      </p:pic>
      <p:sp>
        <p:nvSpPr>
          <p:cNvPr id="13" name="Text 2">
            <a:extLst>
              <a:ext uri="{FF2B5EF4-FFF2-40B4-BE49-F238E27FC236}">
                <a16:creationId xmlns:a16="http://schemas.microsoft.com/office/drawing/2014/main" id="{6EC53C8A-5B49-AC1C-B448-8A5A7825DE61}"/>
              </a:ext>
            </a:extLst>
          </p:cNvPr>
          <p:cNvSpPr/>
          <p:nvPr/>
        </p:nvSpPr>
        <p:spPr>
          <a:xfrm>
            <a:off x="10331490" y="3251795"/>
            <a:ext cx="3608070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3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$1.0M</a:t>
            </a:r>
            <a:endParaRPr lang="en-US" sz="3200" dirty="0"/>
          </a:p>
        </p:txBody>
      </p:sp>
      <p:sp>
        <p:nvSpPr>
          <p:cNvPr id="14" name="Text 3">
            <a:extLst>
              <a:ext uri="{FF2B5EF4-FFF2-40B4-BE49-F238E27FC236}">
                <a16:creationId xmlns:a16="http://schemas.microsoft.com/office/drawing/2014/main" id="{D3D758FA-0D51-04A7-29B4-EA96B51EFD3A}"/>
              </a:ext>
            </a:extLst>
          </p:cNvPr>
          <p:cNvSpPr/>
          <p:nvPr/>
        </p:nvSpPr>
        <p:spPr>
          <a:xfrm>
            <a:off x="10717848" y="400419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400" dirty="0">
                <a:solidFill>
                  <a:srgbClr val="D4D4D1"/>
                </a:solidFill>
                <a:latin typeface="IBM Plex Sans Medium" pitchFamily="34" charset="0"/>
              </a:rPr>
              <a:t>CONTINGENCIA</a:t>
            </a:r>
            <a:endParaRPr lang="en-US" sz="2400" dirty="0"/>
          </a:p>
        </p:txBody>
      </p:sp>
      <p:pic>
        <p:nvPicPr>
          <p:cNvPr id="16" name="Gráfico 15" descr="Portátil con teléfono y calculadora">
            <a:extLst>
              <a:ext uri="{FF2B5EF4-FFF2-40B4-BE49-F238E27FC236}">
                <a16:creationId xmlns:a16="http://schemas.microsoft.com/office/drawing/2014/main" id="{2049DE66-6870-DFE0-653A-ABE0467FF9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493166" y="4740196"/>
            <a:ext cx="2565486" cy="2565486"/>
          </a:xfrm>
          <a:prstGeom prst="rect">
            <a:avLst/>
          </a:prstGeom>
        </p:spPr>
      </p:pic>
      <p:sp>
        <p:nvSpPr>
          <p:cNvPr id="17" name="Text 2">
            <a:extLst>
              <a:ext uri="{FF2B5EF4-FFF2-40B4-BE49-F238E27FC236}">
                <a16:creationId xmlns:a16="http://schemas.microsoft.com/office/drawing/2014/main" id="{7D046239-A17B-F074-FAD7-5120DE2C3F23}"/>
              </a:ext>
            </a:extLst>
          </p:cNvPr>
          <p:cNvSpPr/>
          <p:nvPr/>
        </p:nvSpPr>
        <p:spPr>
          <a:xfrm>
            <a:off x="8807490" y="4966295"/>
            <a:ext cx="3608070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44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$13.563.990</a:t>
            </a:r>
            <a:endParaRPr lang="en-US" sz="4400" dirty="0"/>
          </a:p>
        </p:txBody>
      </p:sp>
      <p:sp>
        <p:nvSpPr>
          <p:cNvPr id="18" name="Text 3">
            <a:extLst>
              <a:ext uri="{FF2B5EF4-FFF2-40B4-BE49-F238E27FC236}">
                <a16:creationId xmlns:a16="http://schemas.microsoft.com/office/drawing/2014/main" id="{94527128-24FF-B088-34AB-113A99DE13E3}"/>
              </a:ext>
            </a:extLst>
          </p:cNvPr>
          <p:cNvSpPr/>
          <p:nvPr/>
        </p:nvSpPr>
        <p:spPr>
          <a:xfrm>
            <a:off x="9193848" y="57144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000" dirty="0">
                <a:solidFill>
                  <a:srgbClr val="D4D4D1"/>
                </a:solidFill>
                <a:latin typeface="IBM Plex Sans Medium" pitchFamily="34" charset="0"/>
              </a:rPr>
              <a:t>TOTAL CON DISPOSITIVO</a:t>
            </a:r>
            <a:endParaRPr lang="en-US" sz="2000" dirty="0"/>
          </a:p>
        </p:txBody>
      </p:sp>
      <p:sp>
        <p:nvSpPr>
          <p:cNvPr id="21" name="Text 2">
            <a:extLst>
              <a:ext uri="{FF2B5EF4-FFF2-40B4-BE49-F238E27FC236}">
                <a16:creationId xmlns:a16="http://schemas.microsoft.com/office/drawing/2014/main" id="{0C09B56A-ECB6-A1E5-4279-1DF7443C7541}"/>
              </a:ext>
            </a:extLst>
          </p:cNvPr>
          <p:cNvSpPr/>
          <p:nvPr/>
        </p:nvSpPr>
        <p:spPr>
          <a:xfrm>
            <a:off x="8832890" y="6147395"/>
            <a:ext cx="3608070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44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$12.200.000</a:t>
            </a:r>
            <a:endParaRPr lang="en-US" sz="4400" dirty="0"/>
          </a:p>
        </p:txBody>
      </p:sp>
      <p:sp>
        <p:nvSpPr>
          <p:cNvPr id="22" name="Text 3">
            <a:extLst>
              <a:ext uri="{FF2B5EF4-FFF2-40B4-BE49-F238E27FC236}">
                <a16:creationId xmlns:a16="http://schemas.microsoft.com/office/drawing/2014/main" id="{E5B7FA9D-142D-93A6-41BF-A179CB010608}"/>
              </a:ext>
            </a:extLst>
          </p:cNvPr>
          <p:cNvSpPr/>
          <p:nvPr/>
        </p:nvSpPr>
        <p:spPr>
          <a:xfrm>
            <a:off x="9219248" y="68955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000" dirty="0">
                <a:solidFill>
                  <a:srgbClr val="D4D4D1"/>
                </a:solidFill>
                <a:latin typeface="IBM Plex Sans Medium" pitchFamily="34" charset="0"/>
              </a:rPr>
              <a:t>TOTAL SIN DISPOSITIVO</a:t>
            </a:r>
            <a:endParaRPr lang="en-US" sz="20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54268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 err="1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Necesidades</a:t>
            </a:r>
            <a:r>
              <a:rPr lang="en-US" sz="44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 de </a:t>
            </a:r>
            <a:r>
              <a:rPr lang="en-US" sz="4450" dirty="0" err="1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Clientes</a:t>
            </a:r>
            <a:r>
              <a:rPr lang="en-US" sz="44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 y Personal</a:t>
            </a:r>
            <a:endParaRPr lang="en-US" sz="4450" dirty="0"/>
          </a:p>
        </p:txBody>
      </p:sp>
      <p:sp>
        <p:nvSpPr>
          <p:cNvPr id="6" name="Text 2"/>
          <p:cNvSpPr/>
          <p:nvPr/>
        </p:nvSpPr>
        <p:spPr>
          <a:xfrm>
            <a:off x="793790" y="261247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 err="1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Reservas</a:t>
            </a:r>
            <a:endParaRPr lang="en-US" sz="2200" b="1" dirty="0">
              <a:solidFill>
                <a:srgbClr val="D4D4D1"/>
              </a:solidFill>
              <a:latin typeface="IBM Plex Sans Medium" pitchFamily="34" charset="0"/>
              <a:ea typeface="IBM Plex Sans Medium" pitchFamily="34" charset="-122"/>
              <a:cs typeface="IBM Plex Sans Medium" pitchFamily="34" charset="-120"/>
            </a:endParaRPr>
          </a:p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HU-1: Como </a:t>
            </a:r>
            <a:r>
              <a:rPr lang="en-US" sz="2200" dirty="0" err="1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cliente</a:t>
            </a: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, </a:t>
            </a:r>
            <a:r>
              <a:rPr lang="en-US" sz="2200" dirty="0" err="1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quiero</a:t>
            </a: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 </a:t>
            </a:r>
            <a:r>
              <a:rPr lang="en-US" sz="2200" dirty="0" err="1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reservar</a:t>
            </a: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 </a:t>
            </a:r>
            <a:r>
              <a:rPr lang="en-US" sz="2200" dirty="0" err="1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una</a:t>
            </a: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 mesa </a:t>
            </a:r>
            <a:r>
              <a:rPr lang="en-US" sz="2200" dirty="0" err="1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fácilmente</a:t>
            </a:r>
            <a:endParaRPr lang="en-US" sz="2200" dirty="0">
              <a:solidFill>
                <a:srgbClr val="D4D4D1"/>
              </a:solidFill>
              <a:latin typeface="IBM Plex Sans Medium" pitchFamily="34" charset="0"/>
              <a:ea typeface="IBM Plex Sans Medium" pitchFamily="34" charset="-122"/>
              <a:cs typeface="IBM Plex Sans Medium" pitchFamily="34" charset="-120"/>
            </a:endParaRPr>
          </a:p>
          <a:p>
            <a:pPr marL="0" indent="0" algn="l">
              <a:lnSpc>
                <a:spcPts val="2750"/>
              </a:lnSpc>
              <a:buNone/>
            </a:pPr>
            <a:endParaRPr lang="en-US" sz="2200" dirty="0">
              <a:solidFill>
                <a:srgbClr val="D4D4D1"/>
              </a:solidFill>
              <a:latin typeface="IBM Plex Sans Medium" pitchFamily="34" charset="0"/>
              <a:ea typeface="IBM Plex Sans Medium" pitchFamily="34" charset="-122"/>
              <a:cs typeface="IBM Plex Sans Medium" pitchFamily="34" charset="-120"/>
            </a:endParaRPr>
          </a:p>
          <a:p>
            <a:pPr marL="0" indent="0" algn="l">
              <a:lnSpc>
                <a:spcPts val="2750"/>
              </a:lnSpc>
              <a:buNone/>
            </a:pPr>
            <a:r>
              <a:rPr lang="en-US" sz="2200" b="1" dirty="0" err="1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Precios</a:t>
            </a:r>
            <a:r>
              <a:rPr lang="en-US" sz="2200" b="1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 y Facturación</a:t>
            </a:r>
          </a:p>
          <a:p>
            <a:pPr algn="l">
              <a:lnSpc>
                <a:spcPts val="2750"/>
              </a:lnSpc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HU-4: Como </a:t>
            </a:r>
            <a:r>
              <a:rPr lang="en-US" sz="2200" dirty="0" err="1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cajero</a:t>
            </a: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, </a:t>
            </a:r>
            <a:r>
              <a:rPr lang="en-US" sz="2200" dirty="0" err="1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quiero</a:t>
            </a: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 un Sistema de </a:t>
            </a:r>
            <a:r>
              <a:rPr lang="en-US" sz="2200" dirty="0" err="1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precios</a:t>
            </a: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 </a:t>
            </a:r>
            <a:r>
              <a:rPr lang="en-US" sz="2200" dirty="0" err="1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actualizado</a:t>
            </a:r>
            <a:endParaRPr lang="en-US" sz="2200" dirty="0">
              <a:solidFill>
                <a:srgbClr val="D4D4D1"/>
              </a:solidFill>
              <a:latin typeface="IBM Plex Sans Medium" pitchFamily="34" charset="0"/>
              <a:ea typeface="IBM Plex Sans Medium" pitchFamily="34" charset="-122"/>
              <a:cs typeface="IBM Plex Sans Medium" pitchFamily="34" charset="-120"/>
            </a:endParaRPr>
          </a:p>
          <a:p>
            <a:pPr marL="342900" indent="-342900" algn="l">
              <a:lnSpc>
                <a:spcPts val="2750"/>
              </a:lnSpc>
              <a:buFontTx/>
              <a:buChar char="-"/>
            </a:pPr>
            <a:endParaRPr lang="en-US" sz="2200" dirty="0">
              <a:solidFill>
                <a:srgbClr val="D4D4D1"/>
              </a:solidFill>
              <a:latin typeface="IBM Plex Sans Medium" pitchFamily="34" charset="0"/>
              <a:ea typeface="IBM Plex Sans Medium" pitchFamily="34" charset="-122"/>
              <a:cs typeface="IBM Plex Sans Medium" pitchFamily="34" charset="-120"/>
            </a:endParaRPr>
          </a:p>
          <a:p>
            <a:pPr algn="l">
              <a:lnSpc>
                <a:spcPts val="2750"/>
              </a:lnSpc>
            </a:pPr>
            <a:r>
              <a:rPr lang="en-US" sz="2200" b="1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Personal y </a:t>
            </a:r>
            <a:r>
              <a:rPr lang="en-US" sz="2200" b="1" dirty="0" err="1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Turnos</a:t>
            </a:r>
            <a:endParaRPr lang="en-US" sz="2200" b="1" dirty="0">
              <a:solidFill>
                <a:srgbClr val="D4D4D1"/>
              </a:solidFill>
              <a:latin typeface="IBM Plex Sans Medium" pitchFamily="34" charset="0"/>
              <a:ea typeface="IBM Plex Sans Medium" pitchFamily="34" charset="-122"/>
              <a:cs typeface="IBM Plex Sans Medium" pitchFamily="34" charset="-120"/>
            </a:endParaRPr>
          </a:p>
          <a:p>
            <a:pPr algn="l">
              <a:lnSpc>
                <a:spcPts val="2750"/>
              </a:lnSpc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HU-7: Como </a:t>
            </a:r>
            <a:r>
              <a:rPr lang="en-US" sz="2200" dirty="0" err="1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empleado</a:t>
            </a: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, </a:t>
            </a:r>
            <a:r>
              <a:rPr lang="en-US" sz="2200" dirty="0" err="1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quiero</a:t>
            </a: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 </a:t>
            </a:r>
            <a:r>
              <a:rPr lang="en-US" sz="2200" dirty="0" err="1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tener</a:t>
            </a: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 </a:t>
            </a:r>
            <a:r>
              <a:rPr lang="en-US" sz="2200" dirty="0" err="1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claridad</a:t>
            </a: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 </a:t>
            </a:r>
            <a:r>
              <a:rPr lang="en-US" sz="2200" dirty="0" err="1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sobre</a:t>
            </a: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 mis </a:t>
            </a:r>
            <a:r>
              <a:rPr lang="en-US" sz="2200" dirty="0" err="1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funciones</a:t>
            </a:r>
            <a:endParaRPr lang="en-US" sz="2200" dirty="0">
              <a:solidFill>
                <a:srgbClr val="D4D4D1"/>
              </a:solidFill>
              <a:latin typeface="IBM Plex Sans Medium" pitchFamily="34" charset="0"/>
              <a:ea typeface="IBM Plex Sans Medium" pitchFamily="34" charset="-122"/>
              <a:cs typeface="IBM Plex Sans Medium" pitchFamily="34" charset="-120"/>
            </a:endParaRPr>
          </a:p>
          <a:p>
            <a:pPr algn="l">
              <a:lnSpc>
                <a:spcPts val="2750"/>
              </a:lnSpc>
            </a:pPr>
            <a:endParaRPr lang="en-US" sz="2200" dirty="0">
              <a:solidFill>
                <a:srgbClr val="D4D4D1"/>
              </a:solidFill>
              <a:latin typeface="IBM Plex Sans Medium" pitchFamily="34" charset="0"/>
              <a:ea typeface="IBM Plex Sans Medium" pitchFamily="34" charset="-122"/>
              <a:cs typeface="IBM Plex Sans Medium" pitchFamily="34" charset="-120"/>
            </a:endParaRPr>
          </a:p>
          <a:p>
            <a:pPr algn="l">
              <a:lnSpc>
                <a:spcPts val="2750"/>
              </a:lnSpc>
            </a:pPr>
            <a:r>
              <a:rPr lang="en-US" sz="2200" b="1" dirty="0" err="1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Comandas</a:t>
            </a:r>
            <a:endParaRPr lang="en-US" sz="2200" b="1" dirty="0">
              <a:solidFill>
                <a:srgbClr val="D4D4D1"/>
              </a:solidFill>
              <a:latin typeface="IBM Plex Sans Medium" pitchFamily="34" charset="0"/>
              <a:ea typeface="IBM Plex Sans Medium" pitchFamily="34" charset="-122"/>
              <a:cs typeface="IBM Plex Sans Medium" pitchFamily="34" charset="-120"/>
            </a:endParaRPr>
          </a:p>
          <a:p>
            <a:pPr>
              <a:lnSpc>
                <a:spcPts val="2750"/>
              </a:lnSpc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HU-12: Como cocinero, </a:t>
            </a:r>
            <a:r>
              <a:rPr lang="en-US" sz="2200" dirty="0" err="1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quiero</a:t>
            </a: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 </a:t>
            </a:r>
            <a:r>
              <a:rPr lang="en-US" sz="2200" dirty="0" err="1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comandas</a:t>
            </a: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 </a:t>
            </a:r>
            <a:r>
              <a:rPr lang="en-US" sz="2200" dirty="0" err="1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legibles</a:t>
            </a: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 y </a:t>
            </a:r>
            <a:r>
              <a:rPr lang="en-US" sz="2200" dirty="0" err="1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estándar</a:t>
            </a:r>
            <a:endParaRPr lang="en-US" sz="2200" dirty="0">
              <a:solidFill>
                <a:srgbClr val="D4D4D1"/>
              </a:solidFill>
              <a:latin typeface="IBM Plex Sans Medium" pitchFamily="34" charset="0"/>
              <a:ea typeface="IBM Plex Sans Medium" pitchFamily="34" charset="-122"/>
              <a:cs typeface="IBM Plex Sans Medium" pitchFamily="34" charset="-120"/>
            </a:endParaRPr>
          </a:p>
          <a:p>
            <a:pPr algn="l">
              <a:lnSpc>
                <a:spcPts val="2750"/>
              </a:lnSpc>
            </a:pPr>
            <a:endParaRPr lang="en-US" sz="2200" dirty="0">
              <a:solidFill>
                <a:srgbClr val="D4D4D1"/>
              </a:solidFill>
              <a:latin typeface="IBM Plex Sans Medium" pitchFamily="34" charset="0"/>
              <a:ea typeface="IBM Plex Sans Medium" pitchFamily="34" charset="-122"/>
              <a:cs typeface="IBM Plex Sans Medium" pitchFamily="34" charset="-120"/>
            </a:endParaRPr>
          </a:p>
        </p:txBody>
      </p:sp>
      <p:sp>
        <p:nvSpPr>
          <p:cNvPr id="8" name="Text 3"/>
          <p:cNvSpPr/>
          <p:nvPr/>
        </p:nvSpPr>
        <p:spPr>
          <a:xfrm>
            <a:off x="1517689" y="484905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endParaRPr lang="en-US" sz="2200" dirty="0"/>
          </a:p>
        </p:txBody>
      </p:sp>
      <p:sp>
        <p:nvSpPr>
          <p:cNvPr id="10" name="Text 4"/>
          <p:cNvSpPr/>
          <p:nvPr/>
        </p:nvSpPr>
        <p:spPr>
          <a:xfrm>
            <a:off x="2268022" y="62099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endParaRPr lang="en-US" sz="2200" dirty="0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BAC57411-215F-372D-6EF3-B24337EDBF4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934" r="17014" b="21941"/>
          <a:stretch/>
        </p:blipFill>
        <p:spPr>
          <a:xfrm>
            <a:off x="12094633" y="7381881"/>
            <a:ext cx="2535767" cy="84771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783512"/>
            <a:ext cx="735139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Estrategia Ágil de Desarrollo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183245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Desarrollo iterativo para adaptarnos a las necesidades del restaurante.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1273612" y="2945568"/>
            <a:ext cx="680442" cy="30480"/>
          </a:xfrm>
          <a:prstGeom prst="roundRect">
            <a:avLst>
              <a:gd name="adj" fmla="val 111628"/>
            </a:avLst>
          </a:prstGeom>
          <a:solidFill>
            <a:srgbClr val="61646A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7" name="Shape 4"/>
          <p:cNvSpPr/>
          <p:nvPr/>
        </p:nvSpPr>
        <p:spPr>
          <a:xfrm>
            <a:off x="793790" y="2705657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84B51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8" name="Text 5"/>
          <p:cNvSpPr/>
          <p:nvPr/>
        </p:nvSpPr>
        <p:spPr>
          <a:xfrm>
            <a:off x="878860" y="2748162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1</a:t>
            </a:r>
            <a:endParaRPr lang="en-US" sz="2650" dirty="0"/>
          </a:p>
        </p:txBody>
      </p:sp>
      <p:sp>
        <p:nvSpPr>
          <p:cNvPr id="9" name="Text 6"/>
          <p:cNvSpPr/>
          <p:nvPr/>
        </p:nvSpPr>
        <p:spPr>
          <a:xfrm>
            <a:off x="2183011" y="267732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Sprint 1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2183011" y="3167738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Gestión de reservas y comandas digitales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1273612" y="4479331"/>
            <a:ext cx="680442" cy="30480"/>
          </a:xfrm>
          <a:prstGeom prst="roundRect">
            <a:avLst>
              <a:gd name="adj" fmla="val 111628"/>
            </a:avLst>
          </a:prstGeom>
          <a:solidFill>
            <a:srgbClr val="61646A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12" name="Shape 9"/>
          <p:cNvSpPr/>
          <p:nvPr/>
        </p:nvSpPr>
        <p:spPr>
          <a:xfrm>
            <a:off x="793790" y="4239420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84B51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13" name="Text 10"/>
          <p:cNvSpPr/>
          <p:nvPr/>
        </p:nvSpPr>
        <p:spPr>
          <a:xfrm>
            <a:off x="878860" y="4281925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2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2183011" y="421108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Sprint 2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2183011" y="4701502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Sistema de precios, facturación e integración</a:t>
            </a:r>
            <a:endParaRPr lang="en-US" sz="1750" dirty="0"/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0145F64E-B8DB-C075-DAD2-CC3DA85EBD6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934" r="17014" b="21941"/>
          <a:stretch/>
        </p:blipFill>
        <p:spPr>
          <a:xfrm>
            <a:off x="12094633" y="7381881"/>
            <a:ext cx="2535767" cy="847719"/>
          </a:xfrm>
          <a:prstGeom prst="rect">
            <a:avLst/>
          </a:prstGeom>
        </p:spPr>
      </p:pic>
      <p:sp>
        <p:nvSpPr>
          <p:cNvPr id="17" name="Text 2">
            <a:extLst>
              <a:ext uri="{FF2B5EF4-FFF2-40B4-BE49-F238E27FC236}">
                <a16:creationId xmlns:a16="http://schemas.microsoft.com/office/drawing/2014/main" id="{66F91AB9-D067-C7F7-4429-3BB2AC843A44}"/>
              </a:ext>
            </a:extLst>
          </p:cNvPr>
          <p:cNvSpPr/>
          <p:nvPr/>
        </p:nvSpPr>
        <p:spPr>
          <a:xfrm>
            <a:off x="882690" y="7028791"/>
            <a:ext cx="3608070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3600" dirty="0">
                <a:solidFill>
                  <a:srgbClr val="D4D4D1"/>
                </a:solidFill>
                <a:latin typeface="IBM Plex Sans Medium" pitchFamily="34" charset="0"/>
              </a:rPr>
              <a:t>1 MES</a:t>
            </a:r>
            <a:endParaRPr lang="en-US" sz="3600" dirty="0"/>
          </a:p>
        </p:txBody>
      </p:sp>
      <p:sp>
        <p:nvSpPr>
          <p:cNvPr id="18" name="Text 3">
            <a:extLst>
              <a:ext uri="{FF2B5EF4-FFF2-40B4-BE49-F238E27FC236}">
                <a16:creationId xmlns:a16="http://schemas.microsoft.com/office/drawing/2014/main" id="{B31E082F-419D-1A2F-6CBC-AC395EB23CFA}"/>
              </a:ext>
            </a:extLst>
          </p:cNvPr>
          <p:cNvSpPr/>
          <p:nvPr/>
        </p:nvSpPr>
        <p:spPr>
          <a:xfrm>
            <a:off x="2615248" y="726892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400" dirty="0" err="1">
                <a:solidFill>
                  <a:srgbClr val="D4D4D1"/>
                </a:solidFill>
                <a:latin typeface="IBM Plex Sans Medium" pitchFamily="34" charset="0"/>
              </a:rPr>
              <a:t>Duración</a:t>
            </a:r>
            <a:r>
              <a:rPr lang="en-US" sz="2400" dirty="0">
                <a:solidFill>
                  <a:srgbClr val="D4D4D1"/>
                </a:solidFill>
                <a:latin typeface="IBM Plex Sans Medium" pitchFamily="34" charset="0"/>
              </a:rPr>
              <a:t> de </a:t>
            </a:r>
            <a:r>
              <a:rPr lang="en-US" sz="2400" dirty="0" err="1">
                <a:solidFill>
                  <a:srgbClr val="D4D4D1"/>
                </a:solidFill>
                <a:latin typeface="IBM Plex Sans Medium" pitchFamily="34" charset="0"/>
              </a:rPr>
              <a:t>cada</a:t>
            </a:r>
            <a:r>
              <a:rPr lang="en-US" sz="2400" dirty="0">
                <a:solidFill>
                  <a:srgbClr val="D4D4D1"/>
                </a:solidFill>
                <a:latin typeface="IBM Plex Sans Medium" pitchFamily="34" charset="0"/>
              </a:rPr>
              <a:t> Sprint</a:t>
            </a:r>
            <a:endParaRPr lang="en-US" sz="24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42023"/>
            <a:ext cx="946737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Organización del Equipo de Proyecto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10443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Roles definidos para un desarrollo eficiente y coordinado.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2867818" y="32757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Cliente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917819" y="3766185"/>
            <a:ext cx="37852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Visión y prioridades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8530828" y="335196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Product Owner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8530828" y="3842385"/>
            <a:ext cx="423898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Comunicación y validación</a:t>
            </a:r>
            <a:endParaRPr lang="en-US" sz="1750" dirty="0"/>
          </a:p>
        </p:txBody>
      </p:sp>
      <p:sp>
        <p:nvSpPr>
          <p:cNvPr id="12" name="Text 6"/>
          <p:cNvSpPr/>
          <p:nvPr/>
        </p:nvSpPr>
        <p:spPr>
          <a:xfrm>
            <a:off x="8530828" y="580453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Scrum Master</a:t>
            </a:r>
            <a:endParaRPr lang="en-US" sz="2200" dirty="0"/>
          </a:p>
        </p:txBody>
      </p:sp>
      <p:sp>
        <p:nvSpPr>
          <p:cNvPr id="13" name="Text 7"/>
          <p:cNvSpPr/>
          <p:nvPr/>
        </p:nvSpPr>
        <p:spPr>
          <a:xfrm>
            <a:off x="8505428" y="6294953"/>
            <a:ext cx="423898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 err="1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Facilita</a:t>
            </a: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750" dirty="0" err="1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Metodología</a:t>
            </a: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750" dirty="0" err="1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ágil</a:t>
            </a: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 </a:t>
            </a:r>
            <a:endParaRPr lang="en-US" sz="1750" dirty="0"/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082B36A2-0FD3-59C0-F2BD-BF374977F06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934" r="17014" b="21941"/>
          <a:stretch/>
        </p:blipFill>
        <p:spPr>
          <a:xfrm>
            <a:off x="12094633" y="7381881"/>
            <a:ext cx="2535767" cy="847719"/>
          </a:xfrm>
          <a:prstGeom prst="rect">
            <a:avLst/>
          </a:prstGeom>
        </p:spPr>
      </p:pic>
      <p:sp>
        <p:nvSpPr>
          <p:cNvPr id="18" name="Text 2">
            <a:extLst>
              <a:ext uri="{FF2B5EF4-FFF2-40B4-BE49-F238E27FC236}">
                <a16:creationId xmlns:a16="http://schemas.microsoft.com/office/drawing/2014/main" id="{3562D918-6114-0205-145F-2CA66B47C373}"/>
              </a:ext>
            </a:extLst>
          </p:cNvPr>
          <p:cNvSpPr/>
          <p:nvPr/>
        </p:nvSpPr>
        <p:spPr>
          <a:xfrm>
            <a:off x="2931318" y="57014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 err="1">
                <a:solidFill>
                  <a:srgbClr val="D4D4D1"/>
                </a:solidFill>
                <a:latin typeface="IBM Plex Sans Medium" pitchFamily="34" charset="0"/>
              </a:rPr>
              <a:t>Desarrolladores</a:t>
            </a: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</a:rPr>
              <a:t>, UX/UI, QA</a:t>
            </a:r>
            <a:endParaRPr lang="en-US" sz="2200" dirty="0"/>
          </a:p>
        </p:txBody>
      </p:sp>
      <p:sp>
        <p:nvSpPr>
          <p:cNvPr id="19" name="Text 3">
            <a:extLst>
              <a:ext uri="{FF2B5EF4-FFF2-40B4-BE49-F238E27FC236}">
                <a16:creationId xmlns:a16="http://schemas.microsoft.com/office/drawing/2014/main" id="{F4669B32-88E9-63B6-0C12-8C16B8C63BFB}"/>
              </a:ext>
            </a:extLst>
          </p:cNvPr>
          <p:cNvSpPr/>
          <p:nvPr/>
        </p:nvSpPr>
        <p:spPr>
          <a:xfrm>
            <a:off x="1981319" y="6191885"/>
            <a:ext cx="37852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 err="1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Construcción</a:t>
            </a: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 </a:t>
            </a:r>
            <a:r>
              <a:rPr lang="en-US" sz="1750" dirty="0" err="1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diseño</a:t>
            </a: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y </a:t>
            </a:r>
            <a:r>
              <a:rPr lang="en-US" sz="1750" dirty="0" err="1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pruebas</a:t>
            </a:r>
            <a:endParaRPr lang="en-US" sz="1750" dirty="0"/>
          </a:p>
        </p:txBody>
      </p:sp>
      <p:pic>
        <p:nvPicPr>
          <p:cNvPr id="21" name="Gráfico 20" descr="Usuario contorno">
            <a:extLst>
              <a:ext uri="{FF2B5EF4-FFF2-40B4-BE49-F238E27FC236}">
                <a16:creationId xmlns:a16="http://schemas.microsoft.com/office/drawing/2014/main" id="{80B5C4C7-6FD8-DEDE-E6C7-9502975D18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91954" y="3049588"/>
            <a:ext cx="1155700" cy="1155700"/>
          </a:xfrm>
          <a:prstGeom prst="rect">
            <a:avLst/>
          </a:prstGeom>
        </p:spPr>
      </p:pic>
      <p:pic>
        <p:nvPicPr>
          <p:cNvPr id="23" name="Gráfico 22" descr="Nuevo contorno">
            <a:extLst>
              <a:ext uri="{FF2B5EF4-FFF2-40B4-BE49-F238E27FC236}">
                <a16:creationId xmlns:a16="http://schemas.microsoft.com/office/drawing/2014/main" id="{647A9EF8-D45C-EF60-38DC-2EA7E356624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248128" y="3017559"/>
            <a:ext cx="1257300" cy="1257300"/>
          </a:xfrm>
          <a:prstGeom prst="rect">
            <a:avLst/>
          </a:prstGeom>
        </p:spPr>
      </p:pic>
      <p:pic>
        <p:nvPicPr>
          <p:cNvPr id="25" name="Gráfico 24" descr="Inteligencia artificial contorno">
            <a:extLst>
              <a:ext uri="{FF2B5EF4-FFF2-40B4-BE49-F238E27FC236}">
                <a16:creationId xmlns:a16="http://schemas.microsoft.com/office/drawing/2014/main" id="{786D7677-3B89-7ED6-C781-94E848AF1DA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766553" y="5530215"/>
            <a:ext cx="1257300" cy="1257300"/>
          </a:xfrm>
          <a:prstGeom prst="rect">
            <a:avLst/>
          </a:prstGeom>
        </p:spPr>
      </p:pic>
      <p:pic>
        <p:nvPicPr>
          <p:cNvPr id="27" name="Gráfico 26" descr="Junta de directores contorno">
            <a:extLst>
              <a:ext uri="{FF2B5EF4-FFF2-40B4-BE49-F238E27FC236}">
                <a16:creationId xmlns:a16="http://schemas.microsoft.com/office/drawing/2014/main" id="{431BBDBB-D001-E750-60FE-59DD471FA84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350639" y="5701466"/>
            <a:ext cx="1086050" cy="108605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</TotalTime>
  <Words>431</Words>
  <Application>Microsoft Office PowerPoint</Application>
  <PresentationFormat>Personalizado</PresentationFormat>
  <Paragraphs>118</Paragraphs>
  <Slides>16</Slides>
  <Notes>10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16</vt:i4>
      </vt:variant>
    </vt:vector>
  </HeadingPairs>
  <TitlesOfParts>
    <vt:vector size="20" baseType="lpstr">
      <vt:lpstr>Roboto</vt:lpstr>
      <vt:lpstr>IBM Plex Sans Medium</vt:lpstr>
      <vt:lpstr>Arial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NATALIA MUÑOZ SANTELICES</cp:lastModifiedBy>
  <cp:revision>4</cp:revision>
  <dcterms:created xsi:type="dcterms:W3CDTF">2025-04-13T01:46:07Z</dcterms:created>
  <dcterms:modified xsi:type="dcterms:W3CDTF">2025-04-13T03:54:04Z</dcterms:modified>
</cp:coreProperties>
</file>